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B812-6A19-D24C-7073-71267709580E}" name="Parry, Colin" initials="PC" userId="S::Colin.Parry.ISSA@six-group.com::70f098f2-85d1-491e-9a7a-cf5c008054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eb, Karen" initials="ZK" lastIdx="30" clrIdx="0">
    <p:extLst>
      <p:ext uri="{19B8F6BF-5375-455C-9EA6-DF929625EA0E}">
        <p15:presenceInfo xmlns:p15="http://schemas.microsoft.com/office/powerpoint/2012/main" userId="S::karen.zeeb.ISSA@six-group.com::85b5092d-c78e-4f36-9f76-127a3470dac1" providerId="AD"/>
      </p:ext>
    </p:extLst>
  </p:cmAuthor>
  <p:cmAuthor id="2" name="Borer, Ursula" initials="BU" lastIdx="1" clrIdx="1">
    <p:extLst>
      <p:ext uri="{19B8F6BF-5375-455C-9EA6-DF929625EA0E}">
        <p15:presenceInfo xmlns:p15="http://schemas.microsoft.com/office/powerpoint/2012/main" userId="S::ursula.borer.ISSA@six-group.com::ef39405f-5346-414a-81e8-6bfda5bc3bfc" providerId="AD"/>
      </p:ext>
    </p:extLst>
  </p:cmAuthor>
  <p:cmAuthor id="3" name="Parry, Colin" initials="PC" lastIdx="1" clrIdx="2">
    <p:extLst>
      <p:ext uri="{19B8F6BF-5375-455C-9EA6-DF929625EA0E}">
        <p15:presenceInfo xmlns:p15="http://schemas.microsoft.com/office/powerpoint/2012/main" userId="S::Colin.Parry.ISSA@six-group.com::70f098f2-85d1-491e-9a7a-cf5c0080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DF7"/>
    <a:srgbClr val="499EE8"/>
    <a:srgbClr val="99CCFF"/>
    <a:srgbClr val="B4C0EE"/>
    <a:srgbClr val="61B1CD"/>
    <a:srgbClr val="DDEFE3"/>
    <a:srgbClr val="6085CE"/>
    <a:srgbClr val="D0E6F0"/>
    <a:srgbClr val="CCFFCC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672"/>
  </p:normalViewPr>
  <p:slideViewPr>
    <p:cSldViewPr snapToGrid="0" snapToObjects="1">
      <p:cViewPr varScale="1">
        <p:scale>
          <a:sx n="73" d="100"/>
          <a:sy n="73" d="100"/>
        </p:scale>
        <p:origin x="8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95CF5-D9C0-A341-B1DA-4F043D9C4F62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B86D6-3713-9E47-A8AE-BEB26C0CA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5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_Plain_1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2C54D55-95C8-3D49-905B-31CEE2C9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0" y="2593084"/>
            <a:ext cx="9274241" cy="2550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62734"/>
            <a:ext cx="6858000" cy="820883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983617"/>
            <a:ext cx="6858000" cy="4236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DDE05C4-E0A9-495C-A6A5-48D61A6CA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8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3CEBB-7BE7-BB45-94A6-5925028602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17" y="1546369"/>
            <a:ext cx="8159831" cy="3114532"/>
          </a:xfrm>
          <a:prstGeom prst="rect">
            <a:avLst/>
          </a:prstGeom>
        </p:spPr>
        <p:txBody>
          <a:bodyPr numCol="4" spcCol="0"/>
          <a:lstStyle>
            <a:lvl1pPr>
              <a:buNone/>
              <a:defRPr sz="1800" b="0" i="0">
                <a:latin typeface="Calibri" panose="020F0502020204030204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Insert Copy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Insert copy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Insert Copy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Insert Copy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09A86-94C6-5F42-8B8D-984500942445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F66A5E-594A-0E48-8369-F0C59B13A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8159831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8475C9F-FD73-6147-B052-2C0CF56FBD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_Graph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5CC95F-13A7-CF49-8FE6-F69031180E88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AEE33B-5888-5B4A-B67F-0F3F370A85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17" y="1546369"/>
            <a:ext cx="4075081" cy="3114532"/>
          </a:xfrm>
          <a:prstGeom prst="rect">
            <a:avLst/>
          </a:prstGeom>
        </p:spPr>
        <p:txBody>
          <a:bodyPr numCol="1"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b="0" i="0">
                <a:latin typeface="Calibri" panose="020F0502020204030204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Insert Copy</a:t>
            </a:r>
          </a:p>
          <a:p>
            <a:pPr lvl="0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B4D0B-4F22-F04A-A46C-EB52E0F68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8159831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contents title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EE6950C-5601-8148-97AA-00C5BF01B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C2478C-F9E8-B544-BE78-AB243877D5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2164" y="1546369"/>
            <a:ext cx="4075081" cy="3114532"/>
          </a:xfrm>
          <a:prstGeom prst="rect">
            <a:avLst/>
          </a:prstGeom>
        </p:spPr>
        <p:txBody>
          <a:bodyPr numCol="1"/>
          <a:lstStyle>
            <a:lvl1pPr marL="0" indent="0">
              <a:spcBef>
                <a:spcPts val="15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b="0" i="0">
                <a:latin typeface="Calibri" panose="020F0502020204030204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517" y="1546369"/>
            <a:ext cx="8159831" cy="3114532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latin typeface="Calibri" panose="020F0502020204030204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Insert Copy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CC95F-13A7-CF49-8FE6-F69031180E88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2260A9-1EF1-3C42-B002-37E242A40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8159831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4B03E0-B61A-CB4C-8E09-98E907CD5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516" y="1546370"/>
            <a:ext cx="4032664" cy="311453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Clr>
                <a:schemeClr val="accent2"/>
              </a:buClr>
              <a:buNone/>
              <a:defRPr sz="1800" b="0" i="0">
                <a:latin typeface="Calibri" panose="020F05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Insert body copy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2681" y="1546370"/>
            <a:ext cx="4032664" cy="31145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defRPr sz="1800" b="0" i="0">
                <a:latin typeface="Calibri" panose="020F0502020204030204" pitchFamily="34" charset="0"/>
              </a:defRPr>
            </a:lvl1pPr>
            <a:lvl2pPr>
              <a:buClr>
                <a:schemeClr val="accent2"/>
              </a:buClr>
              <a:buNone/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</a:lstStyle>
          <a:p>
            <a:pPr lvl="0"/>
            <a:r>
              <a:rPr lang="en-GB" dirty="0"/>
              <a:t>Click to edit </a:t>
            </a:r>
          </a:p>
          <a:p>
            <a:pPr lvl="0"/>
            <a:r>
              <a:rPr lang="en-GB" dirty="0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D91DF-7021-4042-80B2-94D06C0FA389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605C2AE-E7FD-E844-9CD3-9A7F514685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393" y="4820084"/>
            <a:ext cx="2578100" cy="197716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Sensitivity Level Internal 2a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900FFC-A7EA-D74E-AE14-F78FA6169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8159831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9A9C2D8-AA0A-7746-9066-84F58A0AE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1BA8539-BABF-334C-AE4A-61E04E12FD3A}"/>
              </a:ext>
            </a:extLst>
          </p:cNvPr>
          <p:cNvSpPr/>
          <p:nvPr userDrawn="1"/>
        </p:nvSpPr>
        <p:spPr>
          <a:xfrm>
            <a:off x="0" y="2674544"/>
            <a:ext cx="9144000" cy="2468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9C361-82BF-1045-AD55-72C966E73EC6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763B98-8143-634E-A1E1-4E1E7703C68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2564424"/>
            <a:ext cx="9144000" cy="732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8889A40-C5AD-894E-B437-33662C0BD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1944350"/>
            <a:ext cx="8159831" cy="51728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45D26C-7B8A-F44D-AE84-843CC5FC8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393" y="4820084"/>
            <a:ext cx="2578100" cy="197716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Sensitivity Level Internal 2a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463FAD5-317D-3246-9727-58F4BDBC8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5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A63766-E70B-3F4A-9BA9-81BFA26559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100" y="0"/>
            <a:ext cx="4406900" cy="5143500"/>
          </a:xfrm>
          <a:prstGeom prst="rect">
            <a:avLst/>
          </a:prstGeom>
        </p:spPr>
        <p:txBody>
          <a:bodyPr/>
          <a:lstStyle>
            <a:lvl1pPr algn="ctr">
              <a:buNone/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CC95F-13A7-CF49-8FE6-F69031180E88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C2D996-0AA6-0846-8F89-EC34657AF6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17" y="1546368"/>
            <a:ext cx="4216475" cy="3114533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latin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Insert body copy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3A1FEE-1788-E247-81DD-17A2F8793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4216475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9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DD1DB1-DDDF-A143-8EA4-2A65AAB4EC18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78883F-3066-BE41-8FD7-459DBBA41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8159831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45327F7-5A27-F846-815B-EFD9BB4D7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A7F2-F49E-4C11-2559-92CD6B418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6AA4F-EC73-4EF9-6F4A-AA5B6EB79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BE969-4A32-A1F1-D18D-A1CCB9F4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2013-34DC-43E3-961E-376903C0A9B8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DF2BA-503E-F598-80B6-625B27F6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DD61B-6AE8-CAC5-EF9E-65F46311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FB6-1E22-47A9-AED0-266A5EDB3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_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85079E-B5F2-F14F-A244-1FE725F01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0240" y="2593084"/>
            <a:ext cx="9281455" cy="25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62734"/>
            <a:ext cx="6858000" cy="820883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983617"/>
            <a:ext cx="6858000" cy="4236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393BE77-362F-49B9-9596-78BFF4301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7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EA1FE6-D8CD-7842-B7B5-D9EF220AD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917051"/>
            <a:ext cx="6858000" cy="820883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950839"/>
            <a:ext cx="6858000" cy="542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subtitle: you can change the image in the slide master view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387ED-383A-4F47-B0AC-18256D35226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72000" y="-186704"/>
            <a:ext cx="0" cy="402171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3BF4F7A-5990-D143-891F-992C6CD8D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" y="208139"/>
            <a:ext cx="2924863" cy="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_Imag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EA1FE6-D8CD-7842-B7B5-D9EF220AD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07274"/>
            <a:ext cx="6858000" cy="820883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841062"/>
            <a:ext cx="6858000" cy="542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subtitle: you can change the image in the slide master view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387ED-383A-4F47-B0AC-18256D35226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72000" y="-296481"/>
            <a:ext cx="0" cy="402171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3BF4F7A-5990-D143-891F-992C6CD8D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" y="208139"/>
            <a:ext cx="2924863" cy="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_Image_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EA1FE6-D8CD-7842-B7B5-D9EF220AD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A38AE2-46E0-B64D-9DAD-A3F7C5D2FBC6}"/>
              </a:ext>
            </a:extLst>
          </p:cNvPr>
          <p:cNvSpPr/>
          <p:nvPr userDrawn="1"/>
        </p:nvSpPr>
        <p:spPr>
          <a:xfrm>
            <a:off x="0" y="1757666"/>
            <a:ext cx="9144000" cy="20216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50843"/>
            <a:ext cx="6858000" cy="820883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84631"/>
            <a:ext cx="6858000" cy="542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subtitle: you can change the image in the slide master view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387ED-383A-4F47-B0AC-18256D35226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72000" y="847088"/>
            <a:ext cx="0" cy="402171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3BF4F7A-5990-D143-891F-992C6CD8D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" y="208139"/>
            <a:ext cx="2924863" cy="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5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_Imag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67380A-28C2-404E-BC16-EBD332516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50843"/>
            <a:ext cx="6858000" cy="820883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84631"/>
            <a:ext cx="6858000" cy="542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387ED-383A-4F47-B0AC-18256D35226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72000" y="847088"/>
            <a:ext cx="0" cy="402171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3BF4F7A-5990-D143-891F-992C6CD8D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" y="208139"/>
            <a:ext cx="2924863" cy="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Slid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21660"/>
            <a:ext cx="6858000" cy="820883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655448"/>
            <a:ext cx="6858000" cy="542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387ED-383A-4F47-B0AC-18256D35226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72000" y="517905"/>
            <a:ext cx="0" cy="402171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3BF4F7A-5990-D143-891F-992C6CD8D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" y="208139"/>
            <a:ext cx="2924863" cy="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s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5CC95F-13A7-CF49-8FE6-F69031180E88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AEE33B-5888-5B4A-B67F-0F3F370A85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17" y="1546369"/>
            <a:ext cx="8159831" cy="3114532"/>
          </a:xfrm>
          <a:prstGeom prst="rect">
            <a:avLst/>
          </a:prstGeom>
        </p:spPr>
        <p:txBody>
          <a:bodyPr numCol="2"/>
          <a:lstStyle>
            <a:lvl1pPr marL="266700" indent="-266700">
              <a:buClr>
                <a:schemeClr val="accent2"/>
              </a:buClr>
              <a:buFont typeface="+mj-lt"/>
              <a:buAutoNum type="arabicPeriod"/>
              <a:tabLst/>
              <a:defRPr sz="1800" b="0" i="0">
                <a:latin typeface="Calibri" panose="020F0502020204030204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Insert Copy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This is split into two column's </a:t>
            </a:r>
          </a:p>
          <a:p>
            <a:pPr lvl="0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B4D0B-4F22-F04A-A46C-EB52E0F68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8159831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contents title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EE6950C-5601-8148-97AA-00C5BF01B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3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5CC95F-13A7-CF49-8FE6-F69031180E88}"/>
              </a:ext>
            </a:extLst>
          </p:cNvPr>
          <p:cNvSpPr txBox="1"/>
          <p:nvPr userDrawn="1"/>
        </p:nvSpPr>
        <p:spPr>
          <a:xfrm>
            <a:off x="8437419" y="4809874"/>
            <a:ext cx="48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388AB4-8C85-9F42-9E41-C03E32F3432A}" type="slidenum">
              <a:rPr lang="en-US" sz="900" b="0" i="0" smtClean="0">
                <a:latin typeface="Calibri" panose="020F0502020204030204" pitchFamily="34" charset="0"/>
                <a:ea typeface="Roboto" panose="02000000000000000000" pitchFamily="2" charset="0"/>
              </a:rPr>
              <a:t>‹#›</a:t>
            </a:fld>
            <a:endParaRPr lang="en-US" sz="900" b="0" i="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AEE33B-5888-5B4A-B67F-0F3F370A85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17" y="1546369"/>
            <a:ext cx="4075081" cy="3114532"/>
          </a:xfrm>
          <a:prstGeom prst="rect">
            <a:avLst/>
          </a:prstGeom>
        </p:spPr>
        <p:txBody>
          <a:bodyPr numCol="1"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b="0" i="0">
                <a:latin typeface="Calibri" panose="020F0502020204030204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Insert Copy</a:t>
            </a:r>
          </a:p>
          <a:p>
            <a:pPr lvl="0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B4D0B-4F22-F04A-A46C-EB52E0F68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17" y="872133"/>
            <a:ext cx="8159831" cy="517280"/>
          </a:xfrm>
          <a:prstGeom prst="rect">
            <a:avLst/>
          </a:prstGeom>
        </p:spPr>
        <p:txBody>
          <a:bodyPr tIns="0"/>
          <a:lstStyle>
            <a:lvl1pPr>
              <a:defRPr sz="2800" b="0" i="0"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contents title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EE6950C-5601-8148-97AA-00C5BF01B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4850" y="237199"/>
            <a:ext cx="2578100" cy="197716"/>
          </a:xfrm>
          <a:prstGeom prst="rect">
            <a:avLst/>
          </a:prstGeom>
        </p:spPr>
        <p:txBody>
          <a:bodyPr lIns="90000" tIns="0" rIns="0"/>
          <a:lstStyle>
            <a:lvl1pPr algn="r">
              <a:buNone/>
              <a:defRPr sz="900" b="0" i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dirty="0"/>
              <a:t>Extra Information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C2478C-F9E8-B544-BE78-AB243877D5D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22164" y="1546369"/>
            <a:ext cx="4075081" cy="3114532"/>
          </a:xfrm>
          <a:prstGeom prst="rect">
            <a:avLst/>
          </a:prstGeom>
        </p:spPr>
        <p:txBody>
          <a:bodyPr numCol="1"/>
          <a:lstStyle>
            <a:lvl1pPr marL="285750" indent="-285750">
              <a:spcBef>
                <a:spcPts val="1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>
                <a:latin typeface="Calibri" panose="020F0502020204030204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Bullet points </a:t>
            </a:r>
          </a:p>
          <a:p>
            <a:pPr lvl="0"/>
            <a:r>
              <a:rPr lang="en-US" dirty="0"/>
              <a:t>Bullet points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6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97B832B-7B96-8C43-AC5C-2D9563908F7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" y="208139"/>
            <a:ext cx="2924863" cy="450229"/>
          </a:xfrm>
          <a:prstGeom prst="rect">
            <a:avLst/>
          </a:prstGeom>
        </p:spPr>
      </p:pic>
      <p:sp>
        <p:nvSpPr>
          <p:cNvPr id="3" name="MSIPCMContentMarking" descr="{&quot;HashCode&quot;:731531114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3EABB616-4B10-4CFE-9A01-CC4146541672}"/>
              </a:ext>
            </a:extLst>
          </p:cNvPr>
          <p:cNvSpPr txBox="1"/>
          <p:nvPr userDrawn="1"/>
        </p:nvSpPr>
        <p:spPr>
          <a:xfrm>
            <a:off x="0" y="4881156"/>
            <a:ext cx="135242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Sensitivity: C1 Public</a:t>
            </a:r>
          </a:p>
        </p:txBody>
      </p:sp>
    </p:spTree>
    <p:extLst>
      <p:ext uri="{BB962C8B-B14F-4D97-AF65-F5344CB8AC3E}">
        <p14:creationId xmlns:p14="http://schemas.microsoft.com/office/powerpoint/2010/main" val="500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27">
          <p15:clr>
            <a:srgbClr val="F26B43"/>
          </p15:clr>
        </p15:guide>
        <p15:guide id="4" pos="204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EFC9-8FA2-4EE2-995C-31B193095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B4ECF-DC30-F897-0406-0A71B8F82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5C716-6C84-C98A-2E78-3EAAD9817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60"/>
          <a:stretch/>
        </p:blipFill>
        <p:spPr bwMode="auto">
          <a:xfrm>
            <a:off x="534332" y="1273940"/>
            <a:ext cx="7886018" cy="3695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429270-9E70-95E8-C76F-BD3E80AF03D9}"/>
              </a:ext>
            </a:extLst>
          </p:cNvPr>
          <p:cNvSpPr txBox="1">
            <a:spLocks/>
          </p:cNvSpPr>
          <p:nvPr/>
        </p:nvSpPr>
        <p:spPr>
          <a:xfrm>
            <a:off x="245321" y="734377"/>
            <a:ext cx="8464040" cy="517280"/>
          </a:xfr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atin typeface="+mn-lt"/>
              </a:rPr>
              <a:t>Custody Risk Domains – Traditional and Digital Assets </a:t>
            </a:r>
            <a:r>
              <a:rPr lang="en-GB" sz="1600" dirty="0">
                <a:latin typeface="+mn-lt"/>
              </a:rPr>
              <a:t>(Source</a:t>
            </a:r>
            <a:r>
              <a:rPr lang="en-GB" sz="1600">
                <a:latin typeface="+mn-lt"/>
              </a:rPr>
              <a:t>: Deloitte)</a:t>
            </a:r>
            <a:endParaRPr lang="en-GB" sz="2200" dirty="0"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24C3D20-42C7-981F-F4E8-8397D3F57ADA}"/>
              </a:ext>
            </a:extLst>
          </p:cNvPr>
          <p:cNvSpPr txBox="1">
            <a:spLocks/>
          </p:cNvSpPr>
          <p:nvPr/>
        </p:nvSpPr>
        <p:spPr>
          <a:xfrm>
            <a:off x="7233867" y="391881"/>
            <a:ext cx="2047293" cy="209432"/>
          </a:xfrm>
          <a:prstGeom prst="rect">
            <a:avLst/>
          </a:prstGeom>
        </p:spPr>
        <p:txBody>
          <a:bodyPr lIns="90000" tIns="0" rIns="0"/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i="0" kern="120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1200" dirty="0">
                <a:latin typeface="+mn-lt"/>
              </a:rPr>
              <a:t>ISSA Symposium 2023 </a:t>
            </a:r>
            <a:r>
              <a:rPr lang="en-GB" sz="1800" b="1" kern="0" dirty="0">
                <a:solidFill>
                  <a:srgbClr val="DC3F35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endParaRPr lang="de-CH" sz="1800" b="1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l"/>
            <a:r>
              <a:rPr lang="de-CH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85693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ISSA">
      <a:dk1>
        <a:srgbClr val="000000"/>
      </a:dk1>
      <a:lt1>
        <a:srgbClr val="FFFFFF"/>
      </a:lt1>
      <a:dk2>
        <a:srgbClr val="2E888D"/>
      </a:dk2>
      <a:lt2>
        <a:srgbClr val="E7E6E6"/>
      </a:lt2>
      <a:accent1>
        <a:srgbClr val="2E888D"/>
      </a:accent1>
      <a:accent2>
        <a:srgbClr val="DC3F34"/>
      </a:accent2>
      <a:accent3>
        <a:srgbClr val="A5A5A5"/>
      </a:accent3>
      <a:accent4>
        <a:srgbClr val="1D1F48"/>
      </a:accent4>
      <a:accent5>
        <a:srgbClr val="1A141F"/>
      </a:accent5>
      <a:accent6>
        <a:srgbClr val="2E888D"/>
      </a:accent6>
      <a:hlink>
        <a:srgbClr val="1D1F48"/>
      </a:hlink>
      <a:folHlink>
        <a:srgbClr val="DC3F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{629C2397-AF41-0F47-9FBF-3CE4863D7DFC}tf16401369</Template>
  <TotalTime>0</TotalTime>
  <Words>18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</vt:lpstr>
      <vt:lpstr>Roboto Medium</vt:lpstr>
      <vt:lpstr>3_Office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man</dc:creator>
  <cp:lastModifiedBy>Borer, Ursula</cp:lastModifiedBy>
  <cp:revision>643</cp:revision>
  <dcterms:created xsi:type="dcterms:W3CDTF">2020-11-29T21:45:09Z</dcterms:created>
  <dcterms:modified xsi:type="dcterms:W3CDTF">2023-04-27T14:46:12Z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354688-28ff-43f9-ae7a-258f2522a8ce_Enabled">
    <vt:lpwstr>true</vt:lpwstr>
  </property>
  <property fmtid="{D5CDD505-2E9C-101B-9397-08002B2CF9AE}" pid="3" name="MSIP_Label_61354688-28ff-43f9-ae7a-258f2522a8ce_SetDate">
    <vt:lpwstr>2023-04-27T14:46:11Z</vt:lpwstr>
  </property>
  <property fmtid="{D5CDD505-2E9C-101B-9397-08002B2CF9AE}" pid="4" name="MSIP_Label_61354688-28ff-43f9-ae7a-258f2522a8ce_Method">
    <vt:lpwstr>Privileged</vt:lpwstr>
  </property>
  <property fmtid="{D5CDD505-2E9C-101B-9397-08002B2CF9AE}" pid="5" name="MSIP_Label_61354688-28ff-43f9-ae7a-258f2522a8ce_Name">
    <vt:lpwstr>61354688-28ff-43f9-ae7a-258f2522a8ce</vt:lpwstr>
  </property>
  <property fmtid="{D5CDD505-2E9C-101B-9397-08002B2CF9AE}" pid="6" name="MSIP_Label_61354688-28ff-43f9-ae7a-258f2522a8ce_SiteId">
    <vt:lpwstr>46e04f2b-093e-4ad0-a99f-0331aa506e12</vt:lpwstr>
  </property>
  <property fmtid="{D5CDD505-2E9C-101B-9397-08002B2CF9AE}" pid="7" name="MSIP_Label_61354688-28ff-43f9-ae7a-258f2522a8ce_ActionId">
    <vt:lpwstr>398beda5-efa1-4229-a304-ed14e293c384</vt:lpwstr>
  </property>
  <property fmtid="{D5CDD505-2E9C-101B-9397-08002B2CF9AE}" pid="8" name="MSIP_Label_61354688-28ff-43f9-ae7a-258f2522a8ce_ContentBits">
    <vt:lpwstr>2</vt:lpwstr>
  </property>
</Properties>
</file>