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1" r:id="rId5"/>
    <p:sldId id="262"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F31A1-7655-ECB6-E94A-A7BDDB217EA4}" name="Anna Kulik" initials="" userId="S::anna.kulik@ecsda.eu::b4fc4b43-a86d-4319-87de-feaa650335e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C50B-268A-D23B-1DCE-41D6D93D94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C9982B-9796-0C2F-B7E4-E8A3BDEA4B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1E37B4-209D-EBD0-62BD-A0F77CBC7CAF}"/>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5" name="Footer Placeholder 4">
            <a:extLst>
              <a:ext uri="{FF2B5EF4-FFF2-40B4-BE49-F238E27FC236}">
                <a16:creationId xmlns:a16="http://schemas.microsoft.com/office/drawing/2014/main" id="{3786D488-C741-5B8D-D7E8-756B4B6A2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A52BC-9C7D-61CF-FA8D-0C2CDB9294C3}"/>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213999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B59B-2EF6-4982-42FC-FFC5403C26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E4AC67-4189-ABCF-2B1E-4A08E3C7D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1CBA10-108A-2E16-B744-812C41C594F2}"/>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5" name="Footer Placeholder 4">
            <a:extLst>
              <a:ext uri="{FF2B5EF4-FFF2-40B4-BE49-F238E27FC236}">
                <a16:creationId xmlns:a16="http://schemas.microsoft.com/office/drawing/2014/main" id="{5BB0157D-1CD4-6DD4-9D98-3370A1208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1B710B-BF16-9130-845F-98C231923478}"/>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351013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3903CA-A93E-4B3A-C292-4A102F117A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E7CC3B-89CF-7A42-F297-D4B54E43CE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A24B2F-31FF-CD5D-CBE9-17E4CC94525E}"/>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5" name="Footer Placeholder 4">
            <a:extLst>
              <a:ext uri="{FF2B5EF4-FFF2-40B4-BE49-F238E27FC236}">
                <a16:creationId xmlns:a16="http://schemas.microsoft.com/office/drawing/2014/main" id="{942E21A9-976C-31F5-8E3D-8683E2C79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DFD9B-CD10-8121-7A05-D768A3BD44A9}"/>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400864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8FDC-8625-79BE-CEE6-8FEF1C4F3D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B5525B-2859-EE34-E16F-A92164D76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EB64F-E8A4-D997-EDA8-017F593FB0A4}"/>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5" name="Footer Placeholder 4">
            <a:extLst>
              <a:ext uri="{FF2B5EF4-FFF2-40B4-BE49-F238E27FC236}">
                <a16:creationId xmlns:a16="http://schemas.microsoft.com/office/drawing/2014/main" id="{331C4342-9148-9623-08D3-C07719CDB7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99D922-8224-96B4-AA9E-AD2F0D091541}"/>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213858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27CB-965E-2C04-D360-A48648E09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41E565-21FD-8C13-E741-DE0D206410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7382A1-C9AB-7025-8BD1-4AD532A0F6A9}"/>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5" name="Footer Placeholder 4">
            <a:extLst>
              <a:ext uri="{FF2B5EF4-FFF2-40B4-BE49-F238E27FC236}">
                <a16:creationId xmlns:a16="http://schemas.microsoft.com/office/drawing/2014/main" id="{DAAF18A7-81D5-7F8C-67EC-FCE235455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3B456-00BE-4A19-FD68-283E87D4D2EB}"/>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165215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F0E8-5A2B-C9A2-5ED0-744ADF2CC2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AC616F-C2B8-0509-9A66-43F1E8491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407AC8-3A2C-97A1-622B-FB79A5090E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97DE47-069F-2F81-8D56-89FA740451A9}"/>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6" name="Footer Placeholder 5">
            <a:extLst>
              <a:ext uri="{FF2B5EF4-FFF2-40B4-BE49-F238E27FC236}">
                <a16:creationId xmlns:a16="http://schemas.microsoft.com/office/drawing/2014/main" id="{F9BFFBB1-5B3C-6F74-AFE0-3E4C153E61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65CEEB-E684-51B0-29B5-0F146DDB29F1}"/>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403445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5CE0-20A7-1B02-3C15-2D6FDD1DD6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F2C23F-6755-207F-A812-24F41F1CD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2F12F-1630-9113-50B0-7A8A20ABD2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B947F0-5652-9D6A-C95E-828206DE5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40DF62-1C11-1DE0-8454-128322832F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54DF5B-FC4B-F35D-430F-1C7BC5B1215A}"/>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8" name="Footer Placeholder 7">
            <a:extLst>
              <a:ext uri="{FF2B5EF4-FFF2-40B4-BE49-F238E27FC236}">
                <a16:creationId xmlns:a16="http://schemas.microsoft.com/office/drawing/2014/main" id="{C1516E75-32C2-5B79-194B-E91C994521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0FFC65-B806-8E6B-43E5-AA217FCFA077}"/>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191623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208B-3797-5A5C-453F-C990887564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330D23-A92C-7C03-C5B6-327CF79E15F1}"/>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4" name="Footer Placeholder 3">
            <a:extLst>
              <a:ext uri="{FF2B5EF4-FFF2-40B4-BE49-F238E27FC236}">
                <a16:creationId xmlns:a16="http://schemas.microsoft.com/office/drawing/2014/main" id="{F54258DA-FB1E-74AD-E682-F597997E7C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46E7AB-EB90-24A4-42FE-83AFADA4E2FF}"/>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2294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9F4F0-4498-598A-E789-FA60733BD43F}"/>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3" name="Footer Placeholder 2">
            <a:extLst>
              <a:ext uri="{FF2B5EF4-FFF2-40B4-BE49-F238E27FC236}">
                <a16:creationId xmlns:a16="http://schemas.microsoft.com/office/drawing/2014/main" id="{598B5E40-1912-742F-3658-541ADC1BFE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C0A7DE-73CC-7500-46CC-6CDDB99306BD}"/>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305574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2077-17C9-560F-DD6E-C89FAAF58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53311B-6783-1214-6430-9FC05A7AE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9391E9-F405-69E8-2E99-8BF88A2D4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453F79-AD2B-86A8-D8DC-0662661DFE0E}"/>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6" name="Footer Placeholder 5">
            <a:extLst>
              <a:ext uri="{FF2B5EF4-FFF2-40B4-BE49-F238E27FC236}">
                <a16:creationId xmlns:a16="http://schemas.microsoft.com/office/drawing/2014/main" id="{3F7958D6-A6FE-C6F0-9E47-6275987C5E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652CB0-F644-8571-B701-704246E4AA28}"/>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283644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D986-7099-435C-E792-66E0977A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D7121B-927F-679E-F2F3-502B28501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C47A41-7D68-794D-D1E0-670EC02F6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F26EC-DF1C-3375-D3CC-19004AE530DE}"/>
              </a:ext>
            </a:extLst>
          </p:cNvPr>
          <p:cNvSpPr>
            <a:spLocks noGrp="1"/>
          </p:cNvSpPr>
          <p:nvPr>
            <p:ph type="dt" sz="half" idx="10"/>
          </p:nvPr>
        </p:nvSpPr>
        <p:spPr/>
        <p:txBody>
          <a:bodyPr/>
          <a:lstStyle/>
          <a:p>
            <a:fld id="{EAA60598-8623-4A55-B74B-93C99FF37F5F}" type="datetimeFigureOut">
              <a:rPr lang="en-GB" smtClean="0"/>
              <a:t>17/12/2024</a:t>
            </a:fld>
            <a:endParaRPr lang="en-GB"/>
          </a:p>
        </p:txBody>
      </p:sp>
      <p:sp>
        <p:nvSpPr>
          <p:cNvPr id="6" name="Footer Placeholder 5">
            <a:extLst>
              <a:ext uri="{FF2B5EF4-FFF2-40B4-BE49-F238E27FC236}">
                <a16:creationId xmlns:a16="http://schemas.microsoft.com/office/drawing/2014/main" id="{68898265-A409-B70C-B857-9D0A4FC5DE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A9382F-F76C-6277-01C6-0A6CC679F6FC}"/>
              </a:ext>
            </a:extLst>
          </p:cNvPr>
          <p:cNvSpPr>
            <a:spLocks noGrp="1"/>
          </p:cNvSpPr>
          <p:nvPr>
            <p:ph type="sldNum" sz="quarter" idx="12"/>
          </p:nvPr>
        </p:nvSpPr>
        <p:spPr/>
        <p:txBody>
          <a:bodyPr/>
          <a:lstStyle/>
          <a:p>
            <a:fld id="{4CBDA8FB-27E2-4A8A-A55C-92CB4648DD09}" type="slidenum">
              <a:rPr lang="en-GB" smtClean="0"/>
              <a:t>‹#›</a:t>
            </a:fld>
            <a:endParaRPr lang="en-GB"/>
          </a:p>
        </p:txBody>
      </p:sp>
    </p:spTree>
    <p:extLst>
      <p:ext uri="{BB962C8B-B14F-4D97-AF65-F5344CB8AC3E}">
        <p14:creationId xmlns:p14="http://schemas.microsoft.com/office/powerpoint/2010/main" val="353369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5B18F-04B4-7FE5-F480-1227AFB1D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74D235-00D0-E17D-1A4F-4BC3BE4B9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E1005-1491-1755-96F0-64A710D4D1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A60598-8623-4A55-B74B-93C99FF37F5F}" type="datetimeFigureOut">
              <a:rPr lang="en-GB" smtClean="0"/>
              <a:t>17/12/2024</a:t>
            </a:fld>
            <a:endParaRPr lang="en-GB"/>
          </a:p>
        </p:txBody>
      </p:sp>
      <p:sp>
        <p:nvSpPr>
          <p:cNvPr id="5" name="Footer Placeholder 4">
            <a:extLst>
              <a:ext uri="{FF2B5EF4-FFF2-40B4-BE49-F238E27FC236}">
                <a16:creationId xmlns:a16="http://schemas.microsoft.com/office/drawing/2014/main" id="{F08B1E00-BEF1-8C69-E0AA-20AE51272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28F3E9B-6916-2CE0-5284-A2B778F19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BDA8FB-27E2-4A8A-A55C-92CB4648DD09}" type="slidenum">
              <a:rPr lang="en-GB" smtClean="0"/>
              <a:t>‹#›</a:t>
            </a:fld>
            <a:endParaRPr lang="en-GB"/>
          </a:p>
        </p:txBody>
      </p:sp>
    </p:spTree>
    <p:extLst>
      <p:ext uri="{BB962C8B-B14F-4D97-AF65-F5344CB8AC3E}">
        <p14:creationId xmlns:p14="http://schemas.microsoft.com/office/powerpoint/2010/main" val="233342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cid:image008.png@01D9B4EF.CC8482C0" TargetMode="External"/><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jpe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3.jpe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cid:image006.png@01D9BF14.3D28B770" TargetMode="External"/><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1.png"/><Relationship Id="rId2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E653F2-7083-6472-70EE-F43246686A83}"/>
              </a:ext>
            </a:extLst>
          </p:cNvPr>
          <p:cNvSpPr/>
          <p:nvPr/>
        </p:nvSpPr>
        <p:spPr>
          <a:xfrm>
            <a:off x="0" y="0"/>
            <a:ext cx="12192000" cy="671691"/>
          </a:xfrm>
          <a:prstGeom prst="rect">
            <a:avLst/>
          </a:prstGeom>
          <a:solidFill>
            <a:srgbClr val="0046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	EUT1-ITF: Recap of Composition and Structure</a:t>
            </a:r>
            <a:endParaRPr lang="en-GB" sz="2800"/>
          </a:p>
        </p:txBody>
      </p:sp>
      <p:grpSp>
        <p:nvGrpSpPr>
          <p:cNvPr id="7" name="Group 6">
            <a:extLst>
              <a:ext uri="{FF2B5EF4-FFF2-40B4-BE49-F238E27FC236}">
                <a16:creationId xmlns:a16="http://schemas.microsoft.com/office/drawing/2014/main" id="{E36470D3-4ECB-61FD-7FD7-84F3D989A027}"/>
              </a:ext>
            </a:extLst>
          </p:cNvPr>
          <p:cNvGrpSpPr/>
          <p:nvPr/>
        </p:nvGrpSpPr>
        <p:grpSpPr>
          <a:xfrm>
            <a:off x="1101530" y="965701"/>
            <a:ext cx="3862545" cy="5260086"/>
            <a:chOff x="446042" y="676157"/>
            <a:chExt cx="3862545" cy="5260086"/>
          </a:xfrm>
        </p:grpSpPr>
        <p:grpSp>
          <p:nvGrpSpPr>
            <p:cNvPr id="8" name="Group 7">
              <a:extLst>
                <a:ext uri="{FF2B5EF4-FFF2-40B4-BE49-F238E27FC236}">
                  <a16:creationId xmlns:a16="http://schemas.microsoft.com/office/drawing/2014/main" id="{576E0C44-9C87-0995-120C-50050B9479EC}"/>
                </a:ext>
              </a:extLst>
            </p:cNvPr>
            <p:cNvGrpSpPr/>
            <p:nvPr/>
          </p:nvGrpSpPr>
          <p:grpSpPr>
            <a:xfrm>
              <a:off x="505867" y="676157"/>
              <a:ext cx="3802720" cy="5237314"/>
              <a:chOff x="523796" y="873381"/>
              <a:chExt cx="3802720" cy="5237314"/>
            </a:xfrm>
          </p:grpSpPr>
          <p:pic>
            <p:nvPicPr>
              <p:cNvPr id="10" name="Picture 9" descr="A blue and pink rectangular object with black text&#10;&#10;Description automatically generated">
                <a:extLst>
                  <a:ext uri="{FF2B5EF4-FFF2-40B4-BE49-F238E27FC236}">
                    <a16:creationId xmlns:a16="http://schemas.microsoft.com/office/drawing/2014/main" id="{C0A194CC-C640-9A98-4CFE-28DD6C8E8C84}"/>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151914" y="873381"/>
                <a:ext cx="615301" cy="706163"/>
              </a:xfrm>
              <a:prstGeom prst="rect">
                <a:avLst/>
              </a:prstGeom>
              <a:noFill/>
              <a:ln>
                <a:noFill/>
              </a:ln>
            </p:spPr>
          </p:pic>
          <p:pic>
            <p:nvPicPr>
              <p:cNvPr id="11" name="Picture 10" descr="AFME LOGO">
                <a:extLst>
                  <a:ext uri="{FF2B5EF4-FFF2-40B4-BE49-F238E27FC236}">
                    <a16:creationId xmlns:a16="http://schemas.microsoft.com/office/drawing/2014/main" id="{74A4E2A2-5A5E-CECA-F40A-B0C00C3744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092" y="1041210"/>
                <a:ext cx="926259" cy="370504"/>
              </a:xfrm>
              <a:prstGeom prst="rect">
                <a:avLst/>
              </a:prstGeom>
              <a:noFill/>
              <a:ln w="9525">
                <a:noFill/>
                <a:miter lim="800000"/>
                <a:headEnd/>
                <a:tailEnd/>
              </a:ln>
            </p:spPr>
          </p:pic>
          <p:pic>
            <p:nvPicPr>
              <p:cNvPr id="12" name="Picture 11">
                <a:extLst>
                  <a:ext uri="{FF2B5EF4-FFF2-40B4-BE49-F238E27FC236}">
                    <a16:creationId xmlns:a16="http://schemas.microsoft.com/office/drawing/2014/main" id="{0D44B78E-E070-0DB7-7EBE-6B3622E1BF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3255" y="1015628"/>
                <a:ext cx="1168851" cy="421669"/>
              </a:xfrm>
              <a:prstGeom prst="rect">
                <a:avLst/>
              </a:prstGeom>
              <a:noFill/>
              <a:ln>
                <a:noFill/>
              </a:ln>
            </p:spPr>
          </p:pic>
          <p:pic>
            <p:nvPicPr>
              <p:cNvPr id="13" name="Picture 12" descr="A picture containing text, clipart&#10;&#10;Description automatically generated">
                <a:extLst>
                  <a:ext uri="{FF2B5EF4-FFF2-40B4-BE49-F238E27FC236}">
                    <a16:creationId xmlns:a16="http://schemas.microsoft.com/office/drawing/2014/main" id="{8766351E-0228-16EC-A06C-CC0000104C3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80115" y="1931859"/>
                <a:ext cx="965956" cy="396042"/>
              </a:xfrm>
              <a:prstGeom prst="rect">
                <a:avLst/>
              </a:prstGeom>
            </p:spPr>
          </p:pic>
          <p:pic>
            <p:nvPicPr>
              <p:cNvPr id="14" name="Picture 13">
                <a:extLst>
                  <a:ext uri="{FF2B5EF4-FFF2-40B4-BE49-F238E27FC236}">
                    <a16:creationId xmlns:a16="http://schemas.microsoft.com/office/drawing/2014/main" id="{F854DF18-3A77-1895-FFB2-BE3F900F0E59}"/>
                  </a:ext>
                </a:extLst>
              </p:cNvPr>
              <p:cNvPicPr>
                <a:picLocks noChangeAspect="1"/>
              </p:cNvPicPr>
              <p:nvPr/>
            </p:nvPicPr>
            <p:blipFill>
              <a:blip r:embed="rId7"/>
              <a:stretch>
                <a:fillRect/>
              </a:stretch>
            </p:blipFill>
            <p:spPr>
              <a:xfrm>
                <a:off x="678172" y="1895062"/>
                <a:ext cx="860098" cy="311841"/>
              </a:xfrm>
              <a:prstGeom prst="rect">
                <a:avLst/>
              </a:prstGeom>
            </p:spPr>
          </p:pic>
          <p:pic>
            <p:nvPicPr>
              <p:cNvPr id="15" name="Picture 14">
                <a:extLst>
                  <a:ext uri="{FF2B5EF4-FFF2-40B4-BE49-F238E27FC236}">
                    <a16:creationId xmlns:a16="http://schemas.microsoft.com/office/drawing/2014/main" id="{941F19B9-F2B8-7ECA-9C12-45234C6D94BE}"/>
                  </a:ext>
                </a:extLst>
              </p:cNvPr>
              <p:cNvPicPr>
                <a:picLocks noChangeAspect="1"/>
              </p:cNvPicPr>
              <p:nvPr/>
            </p:nvPicPr>
            <p:blipFill>
              <a:blip r:embed="rId8"/>
              <a:stretch>
                <a:fillRect/>
              </a:stretch>
            </p:blipFill>
            <p:spPr>
              <a:xfrm>
                <a:off x="3322227" y="1730013"/>
                <a:ext cx="830907" cy="641939"/>
              </a:xfrm>
              <a:prstGeom prst="rect">
                <a:avLst/>
              </a:prstGeom>
            </p:spPr>
          </p:pic>
          <p:pic>
            <p:nvPicPr>
              <p:cNvPr id="16" name="Picture 15">
                <a:extLst>
                  <a:ext uri="{FF2B5EF4-FFF2-40B4-BE49-F238E27FC236}">
                    <a16:creationId xmlns:a16="http://schemas.microsoft.com/office/drawing/2014/main" id="{22564D69-F91F-A2F8-3866-1772865E9BD3}"/>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23796" y="2518201"/>
                <a:ext cx="1168850" cy="476743"/>
              </a:xfrm>
              <a:prstGeom prst="rect">
                <a:avLst/>
              </a:prstGeom>
              <a:noFill/>
              <a:ln>
                <a:noFill/>
              </a:ln>
            </p:spPr>
          </p:pic>
          <p:pic>
            <p:nvPicPr>
              <p:cNvPr id="17" name="Picture 16">
                <a:extLst>
                  <a:ext uri="{FF2B5EF4-FFF2-40B4-BE49-F238E27FC236}">
                    <a16:creationId xmlns:a16="http://schemas.microsoft.com/office/drawing/2014/main" id="{E7ACCD71-CC44-344C-4433-6B38802B31EC}"/>
                  </a:ext>
                </a:extLst>
              </p:cNvPr>
              <p:cNvPicPr>
                <a:picLocks noChangeAspect="1"/>
              </p:cNvPicPr>
              <p:nvPr/>
            </p:nvPicPr>
            <p:blipFill>
              <a:blip r:embed="rId11"/>
              <a:stretch>
                <a:fillRect/>
              </a:stretch>
            </p:blipFill>
            <p:spPr>
              <a:xfrm>
                <a:off x="3165385" y="2427089"/>
                <a:ext cx="1144591" cy="658967"/>
              </a:xfrm>
              <a:prstGeom prst="rect">
                <a:avLst/>
              </a:prstGeom>
            </p:spPr>
          </p:pic>
          <p:pic>
            <p:nvPicPr>
              <p:cNvPr id="18" name="Picture 17">
                <a:extLst>
                  <a:ext uri="{FF2B5EF4-FFF2-40B4-BE49-F238E27FC236}">
                    <a16:creationId xmlns:a16="http://schemas.microsoft.com/office/drawing/2014/main" id="{12B85ECB-DD42-3923-F6A2-8DD650832EF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5698" y="3319451"/>
                <a:ext cx="1085046" cy="387264"/>
              </a:xfrm>
              <a:prstGeom prst="rect">
                <a:avLst/>
              </a:prstGeom>
              <a:noFill/>
              <a:ln>
                <a:noFill/>
              </a:ln>
            </p:spPr>
          </p:pic>
          <p:pic>
            <p:nvPicPr>
              <p:cNvPr id="19" name="Picture 18">
                <a:extLst>
                  <a:ext uri="{FF2B5EF4-FFF2-40B4-BE49-F238E27FC236}">
                    <a16:creationId xmlns:a16="http://schemas.microsoft.com/office/drawing/2014/main" id="{D12F2D39-EC94-FB53-023A-43C5CB6AB33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50783" y="3344372"/>
                <a:ext cx="1017562" cy="337423"/>
              </a:xfrm>
              <a:prstGeom prst="rect">
                <a:avLst/>
              </a:prstGeom>
              <a:noFill/>
              <a:ln>
                <a:noFill/>
              </a:ln>
            </p:spPr>
          </p:pic>
          <p:pic>
            <p:nvPicPr>
              <p:cNvPr id="20" name="Picture 19">
                <a:extLst>
                  <a:ext uri="{FF2B5EF4-FFF2-40B4-BE49-F238E27FC236}">
                    <a16:creationId xmlns:a16="http://schemas.microsoft.com/office/drawing/2014/main" id="{028D3323-E81D-44DA-6B05-11CF6F8B31D0}"/>
                  </a:ext>
                </a:extLst>
              </p:cNvPr>
              <p:cNvPicPr>
                <a:picLocks noChangeAspect="1"/>
              </p:cNvPicPr>
              <p:nvPr/>
            </p:nvPicPr>
            <p:blipFill>
              <a:blip r:embed="rId14"/>
              <a:stretch>
                <a:fillRect/>
              </a:stretch>
            </p:blipFill>
            <p:spPr>
              <a:xfrm>
                <a:off x="668248" y="3898384"/>
                <a:ext cx="879946" cy="603833"/>
              </a:xfrm>
              <a:prstGeom prst="rect">
                <a:avLst/>
              </a:prstGeom>
            </p:spPr>
          </p:pic>
          <p:pic>
            <p:nvPicPr>
              <p:cNvPr id="21" name="Picture 20" descr="2020 YEAR IN REVIEW | FIA">
                <a:extLst>
                  <a:ext uri="{FF2B5EF4-FFF2-40B4-BE49-F238E27FC236}">
                    <a16:creationId xmlns:a16="http://schemas.microsoft.com/office/drawing/2014/main" id="{E7A25EF7-B7B6-187B-BC61-C3BABDC8469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01773" y="3268286"/>
                <a:ext cx="1071814" cy="489594"/>
              </a:xfrm>
              <a:prstGeom prst="rect">
                <a:avLst/>
              </a:prstGeom>
              <a:noFill/>
              <a:ln>
                <a:noFill/>
              </a:ln>
            </p:spPr>
          </p:pic>
          <p:pic>
            <p:nvPicPr>
              <p:cNvPr id="22" name="Picture 21">
                <a:extLst>
                  <a:ext uri="{FF2B5EF4-FFF2-40B4-BE49-F238E27FC236}">
                    <a16:creationId xmlns:a16="http://schemas.microsoft.com/office/drawing/2014/main" id="{EAF47356-E224-8E35-E60D-8A96C18CF914}"/>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48844" y="4025634"/>
                <a:ext cx="1177672" cy="349332"/>
              </a:xfrm>
              <a:prstGeom prst="rect">
                <a:avLst/>
              </a:prstGeom>
              <a:noFill/>
              <a:ln>
                <a:noFill/>
              </a:ln>
            </p:spPr>
          </p:pic>
          <p:pic>
            <p:nvPicPr>
              <p:cNvPr id="23" name="Picture 22">
                <a:extLst>
                  <a:ext uri="{FF2B5EF4-FFF2-40B4-BE49-F238E27FC236}">
                    <a16:creationId xmlns:a16="http://schemas.microsoft.com/office/drawing/2014/main" id="{E346E547-A8BD-450B-4413-D8FACF8D41A9}"/>
                  </a:ext>
                </a:extLst>
              </p:cNvPr>
              <p:cNvPicPr>
                <a:picLocks noChangeAspect="1"/>
              </p:cNvPicPr>
              <p:nvPr/>
            </p:nvPicPr>
            <p:blipFill>
              <a:blip r:embed="rId17"/>
              <a:stretch>
                <a:fillRect/>
              </a:stretch>
            </p:blipFill>
            <p:spPr>
              <a:xfrm>
                <a:off x="651708" y="4600301"/>
                <a:ext cx="913027" cy="847748"/>
              </a:xfrm>
              <a:prstGeom prst="rect">
                <a:avLst/>
              </a:prstGeom>
            </p:spPr>
          </p:pic>
          <p:pic>
            <p:nvPicPr>
              <p:cNvPr id="24" name="Picture 23">
                <a:extLst>
                  <a:ext uri="{FF2B5EF4-FFF2-40B4-BE49-F238E27FC236}">
                    <a16:creationId xmlns:a16="http://schemas.microsoft.com/office/drawing/2014/main" id="{7B0C11FD-8F29-6332-9DA1-E0E441A3DF80}"/>
                  </a:ext>
                </a:extLst>
              </p:cNvPr>
              <p:cNvPicPr>
                <a:picLocks noChangeAspect="1"/>
              </p:cNvPicPr>
              <p:nvPr/>
            </p:nvPicPr>
            <p:blipFill>
              <a:blip r:embed="rId18"/>
              <a:stretch>
                <a:fillRect/>
              </a:stretch>
            </p:blipFill>
            <p:spPr>
              <a:xfrm>
                <a:off x="1980115" y="4862080"/>
                <a:ext cx="958899" cy="324191"/>
              </a:xfrm>
              <a:prstGeom prst="rect">
                <a:avLst/>
              </a:prstGeom>
            </p:spPr>
          </p:pic>
          <p:pic>
            <p:nvPicPr>
              <p:cNvPr id="25" name="Picture 24">
                <a:extLst>
                  <a:ext uri="{FF2B5EF4-FFF2-40B4-BE49-F238E27FC236}">
                    <a16:creationId xmlns:a16="http://schemas.microsoft.com/office/drawing/2014/main" id="{A7731CEB-902D-D6FF-C05C-E5DFA5032C6B}"/>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5541" y="4572036"/>
                <a:ext cx="904278" cy="904278"/>
              </a:xfrm>
              <a:prstGeom prst="rect">
                <a:avLst/>
              </a:prstGeom>
              <a:noFill/>
              <a:ln>
                <a:noFill/>
              </a:ln>
            </p:spPr>
          </p:pic>
          <p:pic>
            <p:nvPicPr>
              <p:cNvPr id="26" name="Picture 25">
                <a:extLst>
                  <a:ext uri="{FF2B5EF4-FFF2-40B4-BE49-F238E27FC236}">
                    <a16:creationId xmlns:a16="http://schemas.microsoft.com/office/drawing/2014/main" id="{AE2E827E-78A8-B96A-5679-AFD035DADBAD}"/>
                  </a:ext>
                </a:extLst>
              </p:cNvPr>
              <p:cNvPicPr>
                <a:picLocks noChangeAspect="1"/>
              </p:cNvPicPr>
              <p:nvPr/>
            </p:nvPicPr>
            <p:blipFill>
              <a:blip r:embed="rId20"/>
              <a:stretch>
                <a:fillRect/>
              </a:stretch>
            </p:blipFill>
            <p:spPr>
              <a:xfrm>
                <a:off x="1948853" y="2533762"/>
                <a:ext cx="1021423" cy="445621"/>
              </a:xfrm>
              <a:prstGeom prst="rect">
                <a:avLst/>
              </a:prstGeom>
            </p:spPr>
          </p:pic>
          <p:pic>
            <p:nvPicPr>
              <p:cNvPr id="27" name="Picture 2" descr="Home | GFMA | Global Financial Markets Association">
                <a:extLst>
                  <a:ext uri="{FF2B5EF4-FFF2-40B4-BE49-F238E27FC236}">
                    <a16:creationId xmlns:a16="http://schemas.microsoft.com/office/drawing/2014/main" id="{C6DE3484-E756-041F-CF1F-37BFD382E58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19514" y="3851182"/>
                <a:ext cx="1280100" cy="6982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LS Group | Trusted market solutions - settlement, processing and data">
                <a:extLst>
                  <a:ext uri="{FF2B5EF4-FFF2-40B4-BE49-F238E27FC236}">
                    <a16:creationId xmlns:a16="http://schemas.microsoft.com/office/drawing/2014/main" id="{B8ECE1ED-E760-4DB3-1222-27D6528A2DD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3435" y="5711298"/>
                <a:ext cx="1089572" cy="2559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a:extLst>
                  <a:ext uri="{FF2B5EF4-FFF2-40B4-BE49-F238E27FC236}">
                    <a16:creationId xmlns:a16="http://schemas.microsoft.com/office/drawing/2014/main" id="{8C715768-FF20-9178-DC94-91615206DAA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58648" y="5691263"/>
                <a:ext cx="958065" cy="296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Torstone Technology - SIFMA Logo - Torstone Technology">
                <a:extLst>
                  <a:ext uri="{FF2B5EF4-FFF2-40B4-BE49-F238E27FC236}">
                    <a16:creationId xmlns:a16="http://schemas.microsoft.com/office/drawing/2014/main" id="{FED46A51-AF7D-C292-E755-630E6E46D7B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01559" y="5567857"/>
                <a:ext cx="1116010" cy="54283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Rounded Corners 8">
              <a:extLst>
                <a:ext uri="{FF2B5EF4-FFF2-40B4-BE49-F238E27FC236}">
                  <a16:creationId xmlns:a16="http://schemas.microsoft.com/office/drawing/2014/main" id="{0C781917-874C-1E80-E8AF-F79A38C9D2DC}"/>
                </a:ext>
              </a:extLst>
            </p:cNvPr>
            <p:cNvSpPr/>
            <p:nvPr/>
          </p:nvSpPr>
          <p:spPr>
            <a:xfrm>
              <a:off x="446042" y="5368665"/>
              <a:ext cx="3809616" cy="567578"/>
            </a:xfrm>
            <a:prstGeom prst="roundRect">
              <a:avLst/>
            </a:prstGeom>
            <a:noFill/>
            <a:ln>
              <a:solidFill>
                <a:schemeClr val="bg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a:extLst>
              <a:ext uri="{FF2B5EF4-FFF2-40B4-BE49-F238E27FC236}">
                <a16:creationId xmlns:a16="http://schemas.microsoft.com/office/drawing/2014/main" id="{44B3FDBB-5F9F-8661-1274-8E41A7512164}"/>
              </a:ext>
            </a:extLst>
          </p:cNvPr>
          <p:cNvSpPr/>
          <p:nvPr/>
        </p:nvSpPr>
        <p:spPr>
          <a:xfrm>
            <a:off x="6215294" y="965701"/>
            <a:ext cx="5091953" cy="758491"/>
          </a:xfrm>
          <a:prstGeom prst="rect">
            <a:avLst/>
          </a:prstGeom>
          <a:solidFill>
            <a:srgbClr val="0046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Industry Steering Committee </a:t>
            </a:r>
            <a:endParaRPr lang="en-GB"/>
          </a:p>
        </p:txBody>
      </p:sp>
      <p:sp>
        <p:nvSpPr>
          <p:cNvPr id="32" name="Rectangle 31">
            <a:extLst>
              <a:ext uri="{FF2B5EF4-FFF2-40B4-BE49-F238E27FC236}">
                <a16:creationId xmlns:a16="http://schemas.microsoft.com/office/drawing/2014/main" id="{4EF8DB84-A1B9-09D2-DF9D-9D67134406E4}"/>
              </a:ext>
            </a:extLst>
          </p:cNvPr>
          <p:cNvSpPr/>
          <p:nvPr/>
        </p:nvSpPr>
        <p:spPr>
          <a:xfrm>
            <a:off x="6215295" y="1923453"/>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Trading </a:t>
            </a:r>
          </a:p>
          <a:p>
            <a:pPr algn="ctr"/>
            <a:r>
              <a:rPr lang="en-US"/>
              <a:t>Subgroup</a:t>
            </a:r>
            <a:endParaRPr lang="en-GB"/>
          </a:p>
        </p:txBody>
      </p:sp>
      <p:sp>
        <p:nvSpPr>
          <p:cNvPr id="33" name="Rectangle 32">
            <a:extLst>
              <a:ext uri="{FF2B5EF4-FFF2-40B4-BE49-F238E27FC236}">
                <a16:creationId xmlns:a16="http://schemas.microsoft.com/office/drawing/2014/main" id="{BA2F97E4-B8CE-53B9-A8A4-B4C81023FAEC}"/>
              </a:ext>
            </a:extLst>
          </p:cNvPr>
          <p:cNvSpPr/>
          <p:nvPr/>
        </p:nvSpPr>
        <p:spPr>
          <a:xfrm>
            <a:off x="8835741" y="1923453"/>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t>Matching/Confirmations </a:t>
            </a:r>
          </a:p>
          <a:p>
            <a:pPr algn="ctr"/>
            <a:r>
              <a:rPr lang="en-US"/>
              <a:t>Subgroup</a:t>
            </a:r>
          </a:p>
        </p:txBody>
      </p:sp>
      <p:sp>
        <p:nvSpPr>
          <p:cNvPr id="34" name="Rectangle 33">
            <a:extLst>
              <a:ext uri="{FF2B5EF4-FFF2-40B4-BE49-F238E27FC236}">
                <a16:creationId xmlns:a16="http://schemas.microsoft.com/office/drawing/2014/main" id="{00F04988-E478-7449-D3C9-9304E10BA57F}"/>
              </a:ext>
            </a:extLst>
          </p:cNvPr>
          <p:cNvSpPr/>
          <p:nvPr/>
        </p:nvSpPr>
        <p:spPr>
          <a:xfrm>
            <a:off x="6215295" y="2883588"/>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Clearing</a:t>
            </a:r>
          </a:p>
          <a:p>
            <a:pPr algn="ctr"/>
            <a:r>
              <a:rPr lang="en-US"/>
              <a:t>Subgroup</a:t>
            </a:r>
            <a:endParaRPr lang="en-GB"/>
          </a:p>
        </p:txBody>
      </p:sp>
      <p:sp>
        <p:nvSpPr>
          <p:cNvPr id="35" name="Rectangle 34">
            <a:extLst>
              <a:ext uri="{FF2B5EF4-FFF2-40B4-BE49-F238E27FC236}">
                <a16:creationId xmlns:a16="http://schemas.microsoft.com/office/drawing/2014/main" id="{4DCB5D0D-3008-B026-7EDF-FFE5F90721DA}"/>
              </a:ext>
            </a:extLst>
          </p:cNvPr>
          <p:cNvSpPr/>
          <p:nvPr/>
        </p:nvSpPr>
        <p:spPr>
          <a:xfrm>
            <a:off x="6213918" y="3859739"/>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Corporate Actions</a:t>
            </a:r>
          </a:p>
          <a:p>
            <a:pPr algn="ctr"/>
            <a:r>
              <a:rPr lang="en-US"/>
              <a:t>Subgroup</a:t>
            </a:r>
            <a:endParaRPr lang="en-GB"/>
          </a:p>
        </p:txBody>
      </p:sp>
      <p:sp>
        <p:nvSpPr>
          <p:cNvPr id="36" name="Rectangle 35">
            <a:extLst>
              <a:ext uri="{FF2B5EF4-FFF2-40B4-BE49-F238E27FC236}">
                <a16:creationId xmlns:a16="http://schemas.microsoft.com/office/drawing/2014/main" id="{B37F8A81-0D4E-FE82-66E2-61F4B2609043}"/>
              </a:ext>
            </a:extLst>
          </p:cNvPr>
          <p:cNvSpPr/>
          <p:nvPr/>
        </p:nvSpPr>
        <p:spPr>
          <a:xfrm>
            <a:off x="6213918" y="4817491"/>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Securities Financing</a:t>
            </a:r>
          </a:p>
          <a:p>
            <a:pPr algn="ctr"/>
            <a:r>
              <a:rPr lang="en-US"/>
              <a:t>Subgroup</a:t>
            </a:r>
            <a:endParaRPr lang="en-GB"/>
          </a:p>
        </p:txBody>
      </p:sp>
      <p:sp>
        <p:nvSpPr>
          <p:cNvPr id="37" name="Rectangle 36">
            <a:extLst>
              <a:ext uri="{FF2B5EF4-FFF2-40B4-BE49-F238E27FC236}">
                <a16:creationId xmlns:a16="http://schemas.microsoft.com/office/drawing/2014/main" id="{A2C7F711-4950-5839-7D9A-E8000D88189E}"/>
              </a:ext>
            </a:extLst>
          </p:cNvPr>
          <p:cNvSpPr/>
          <p:nvPr/>
        </p:nvSpPr>
        <p:spPr>
          <a:xfrm>
            <a:off x="8836414" y="2883587"/>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Settlement</a:t>
            </a:r>
          </a:p>
          <a:p>
            <a:pPr algn="ctr"/>
            <a:r>
              <a:rPr lang="en-US"/>
              <a:t>Subgroup</a:t>
            </a:r>
            <a:endParaRPr lang="en-GB"/>
          </a:p>
        </p:txBody>
      </p:sp>
      <p:sp>
        <p:nvSpPr>
          <p:cNvPr id="38" name="Rectangle 37">
            <a:extLst>
              <a:ext uri="{FF2B5EF4-FFF2-40B4-BE49-F238E27FC236}">
                <a16:creationId xmlns:a16="http://schemas.microsoft.com/office/drawing/2014/main" id="{1E3A86AB-B58A-47F4-47B8-E630C9683D2B}"/>
              </a:ext>
            </a:extLst>
          </p:cNvPr>
          <p:cNvSpPr/>
          <p:nvPr/>
        </p:nvSpPr>
        <p:spPr>
          <a:xfrm>
            <a:off x="8835741" y="3859739"/>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Funding and FX</a:t>
            </a:r>
          </a:p>
          <a:p>
            <a:pPr algn="ctr"/>
            <a:r>
              <a:rPr lang="en-US"/>
              <a:t>Subgroup</a:t>
            </a:r>
            <a:endParaRPr lang="en-GB"/>
          </a:p>
        </p:txBody>
      </p:sp>
      <p:sp>
        <p:nvSpPr>
          <p:cNvPr id="39" name="Rectangle 38">
            <a:extLst>
              <a:ext uri="{FF2B5EF4-FFF2-40B4-BE49-F238E27FC236}">
                <a16:creationId xmlns:a16="http://schemas.microsoft.com/office/drawing/2014/main" id="{4E912A67-1D6F-2F95-A76A-5B3458AC9F74}"/>
              </a:ext>
            </a:extLst>
          </p:cNvPr>
          <p:cNvSpPr/>
          <p:nvPr/>
        </p:nvSpPr>
        <p:spPr>
          <a:xfrm>
            <a:off x="8835741" y="4817491"/>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Funds and ETFs</a:t>
            </a:r>
            <a:br>
              <a:rPr lang="en-US"/>
            </a:br>
            <a:r>
              <a:rPr lang="en-US"/>
              <a:t>Subgroup</a:t>
            </a:r>
            <a:endParaRPr lang="en-GB"/>
          </a:p>
        </p:txBody>
      </p:sp>
    </p:spTree>
    <p:extLst>
      <p:ext uri="{BB962C8B-B14F-4D97-AF65-F5344CB8AC3E}">
        <p14:creationId xmlns:p14="http://schemas.microsoft.com/office/powerpoint/2010/main" val="10137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DF088D-6AD8-322C-2C8B-5A3A1C37B9A7}"/>
              </a:ext>
            </a:extLst>
          </p:cNvPr>
          <p:cNvSpPr txBox="1"/>
          <p:nvPr/>
        </p:nvSpPr>
        <p:spPr>
          <a:xfrm>
            <a:off x="461726" y="870868"/>
            <a:ext cx="11054282" cy="1107996"/>
          </a:xfrm>
          <a:prstGeom prst="rect">
            <a:avLst/>
          </a:prstGeom>
          <a:noFill/>
        </p:spPr>
        <p:txBody>
          <a:bodyPr wrap="square" rtlCol="0">
            <a:spAutoFit/>
          </a:bodyPr>
          <a:lstStyle/>
          <a:p>
            <a:r>
              <a:rPr lang="en-US" sz="1600" b="1">
                <a:solidFill>
                  <a:srgbClr val="FF0000"/>
                </a:solidFill>
              </a:rPr>
              <a:t>FOR DISCUSSION</a:t>
            </a:r>
          </a:p>
          <a:p>
            <a:endParaRPr lang="en-US" sz="1600" b="1"/>
          </a:p>
          <a:p>
            <a:endParaRPr lang="en-US" sz="1600" b="1"/>
          </a:p>
          <a:p>
            <a:endParaRPr lang="en-GB"/>
          </a:p>
        </p:txBody>
      </p:sp>
      <p:sp>
        <p:nvSpPr>
          <p:cNvPr id="6" name="Rectangle 5">
            <a:extLst>
              <a:ext uri="{FF2B5EF4-FFF2-40B4-BE49-F238E27FC236}">
                <a16:creationId xmlns:a16="http://schemas.microsoft.com/office/drawing/2014/main" id="{42E653F2-7083-6472-70EE-F43246686A83}"/>
              </a:ext>
            </a:extLst>
          </p:cNvPr>
          <p:cNvSpPr/>
          <p:nvPr/>
        </p:nvSpPr>
        <p:spPr>
          <a:xfrm>
            <a:off x="0" y="0"/>
            <a:ext cx="12192000" cy="671691"/>
          </a:xfrm>
          <a:prstGeom prst="rect">
            <a:avLst/>
          </a:prstGeom>
          <a:solidFill>
            <a:srgbClr val="0046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	Potential Composition</a:t>
            </a:r>
            <a:endParaRPr lang="en-GB" sz="2800"/>
          </a:p>
        </p:txBody>
      </p:sp>
      <p:sp>
        <p:nvSpPr>
          <p:cNvPr id="2" name="Rectangle 1">
            <a:extLst>
              <a:ext uri="{FF2B5EF4-FFF2-40B4-BE49-F238E27FC236}">
                <a16:creationId xmlns:a16="http://schemas.microsoft.com/office/drawing/2014/main" id="{CECC339D-6634-72D1-BA9C-BB1351E5958C}"/>
              </a:ext>
            </a:extLst>
          </p:cNvPr>
          <p:cNvSpPr/>
          <p:nvPr/>
        </p:nvSpPr>
        <p:spPr>
          <a:xfrm>
            <a:off x="461726" y="1309732"/>
            <a:ext cx="5091953" cy="492810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4679"/>
              </a:solidFill>
            </a:endParaRPr>
          </a:p>
          <a:p>
            <a:pPr algn="ctr"/>
            <a:r>
              <a:rPr lang="en-US" b="1">
                <a:solidFill>
                  <a:srgbClr val="004679"/>
                </a:solidFill>
              </a:rPr>
              <a:t>Industry Committee</a:t>
            </a:r>
          </a:p>
          <a:p>
            <a:pPr algn="ctr"/>
            <a:endParaRPr lang="en-US">
              <a:solidFill>
                <a:srgbClr val="004679"/>
              </a:solidFill>
            </a:endParaRPr>
          </a:p>
          <a:p>
            <a:r>
              <a:rPr lang="en-US">
                <a:solidFill>
                  <a:srgbClr val="004679"/>
                </a:solidFill>
              </a:rPr>
              <a:t>Core members</a:t>
            </a:r>
          </a:p>
          <a:p>
            <a:pPr marL="285750" indent="-285750">
              <a:buFont typeface="Arial" panose="020B0604020202020204" pitchFamily="34" charset="0"/>
              <a:buChar char="•"/>
            </a:pPr>
            <a:r>
              <a:rPr lang="en-US" i="1">
                <a:solidFill>
                  <a:srgbClr val="004679"/>
                </a:solidFill>
              </a:rPr>
              <a:t>Independent Chair </a:t>
            </a:r>
          </a:p>
          <a:p>
            <a:pPr marL="285750" indent="-285750">
              <a:buFont typeface="Arial" panose="020B0604020202020204" pitchFamily="34" charset="0"/>
              <a:buChar char="•"/>
            </a:pPr>
            <a:r>
              <a:rPr lang="en-US" i="1">
                <a:solidFill>
                  <a:srgbClr val="004679"/>
                </a:solidFill>
              </a:rPr>
              <a:t>Leads of the workstreams </a:t>
            </a:r>
          </a:p>
          <a:p>
            <a:pPr marL="285750" indent="-285750">
              <a:buFont typeface="Arial" panose="020B0604020202020204" pitchFamily="34" charset="0"/>
              <a:buChar char="•"/>
            </a:pPr>
            <a:r>
              <a:rPr lang="en-US" i="1">
                <a:solidFill>
                  <a:srgbClr val="004679"/>
                </a:solidFill>
              </a:rPr>
              <a:t>1 senior representative per Association</a:t>
            </a:r>
          </a:p>
          <a:p>
            <a:endParaRPr lang="en-US">
              <a:solidFill>
                <a:srgbClr val="004679"/>
              </a:solidFill>
            </a:endParaRPr>
          </a:p>
          <a:p>
            <a:r>
              <a:rPr lang="en-US">
                <a:solidFill>
                  <a:srgbClr val="004679"/>
                </a:solidFill>
              </a:rPr>
              <a:t>Observers</a:t>
            </a:r>
          </a:p>
          <a:p>
            <a:pPr marL="285750" indent="-285750">
              <a:buFont typeface="Arial" panose="020B0604020202020204" pitchFamily="34" charset="0"/>
              <a:buChar char="•"/>
            </a:pPr>
            <a:r>
              <a:rPr lang="en-US" i="1">
                <a:solidFill>
                  <a:srgbClr val="004679"/>
                </a:solidFill>
              </a:rPr>
              <a:t>ESMA</a:t>
            </a:r>
          </a:p>
          <a:p>
            <a:pPr marL="285750" indent="-285750">
              <a:buFont typeface="Arial" panose="020B0604020202020204" pitchFamily="34" charset="0"/>
              <a:buChar char="•"/>
            </a:pPr>
            <a:r>
              <a:rPr lang="en-US" i="1">
                <a:solidFill>
                  <a:srgbClr val="004679"/>
                </a:solidFill>
              </a:rPr>
              <a:t>ECB</a:t>
            </a:r>
          </a:p>
          <a:p>
            <a:pPr marL="285750" indent="-285750">
              <a:buFont typeface="Arial" panose="020B0604020202020204" pitchFamily="34" charset="0"/>
              <a:buChar char="•"/>
            </a:pPr>
            <a:r>
              <a:rPr lang="en-US" i="1">
                <a:solidFill>
                  <a:srgbClr val="004679"/>
                </a:solidFill>
              </a:rPr>
              <a:t>European Commission </a:t>
            </a:r>
          </a:p>
          <a:p>
            <a:pPr marL="285750" indent="-285750">
              <a:buFont typeface="Arial" panose="020B0604020202020204" pitchFamily="34" charset="0"/>
              <a:buChar char="•"/>
            </a:pPr>
            <a:r>
              <a:rPr lang="en-US" i="1">
                <a:solidFill>
                  <a:srgbClr val="004679"/>
                </a:solidFill>
              </a:rPr>
              <a:t>UK and Switzerland T+1 TF representatives</a:t>
            </a:r>
          </a:p>
          <a:p>
            <a:endParaRPr lang="en-US">
              <a:solidFill>
                <a:srgbClr val="004679"/>
              </a:solidFill>
            </a:endParaRPr>
          </a:p>
          <a:p>
            <a:r>
              <a:rPr lang="en-US">
                <a:solidFill>
                  <a:srgbClr val="004679"/>
                </a:solidFill>
              </a:rPr>
              <a:t>Potential additional invitees  to be decided by the Chair </a:t>
            </a:r>
          </a:p>
          <a:p>
            <a:endParaRPr lang="en-US">
              <a:solidFill>
                <a:srgbClr val="004679"/>
              </a:solidFill>
            </a:endParaRPr>
          </a:p>
          <a:p>
            <a:r>
              <a:rPr lang="en-US">
                <a:solidFill>
                  <a:srgbClr val="004679"/>
                </a:solidFill>
              </a:rPr>
              <a:t>Decision-making: striving for consensus </a:t>
            </a:r>
          </a:p>
          <a:p>
            <a:pPr algn="ctr"/>
            <a:r>
              <a:rPr lang="en-US"/>
              <a:t> </a:t>
            </a:r>
            <a:endParaRPr lang="en-GB"/>
          </a:p>
        </p:txBody>
      </p:sp>
      <p:sp>
        <p:nvSpPr>
          <p:cNvPr id="4" name="Rectangle 3">
            <a:extLst>
              <a:ext uri="{FF2B5EF4-FFF2-40B4-BE49-F238E27FC236}">
                <a16:creationId xmlns:a16="http://schemas.microsoft.com/office/drawing/2014/main" id="{636D0692-D38F-217C-C139-23F6CC43796A}"/>
              </a:ext>
            </a:extLst>
          </p:cNvPr>
          <p:cNvSpPr/>
          <p:nvPr/>
        </p:nvSpPr>
        <p:spPr>
          <a:xfrm>
            <a:off x="6266780" y="1309732"/>
            <a:ext cx="5357184" cy="492810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4679"/>
              </a:solidFill>
            </a:endParaRPr>
          </a:p>
          <a:p>
            <a:pPr algn="ctr"/>
            <a:r>
              <a:rPr lang="en-US" b="1">
                <a:solidFill>
                  <a:srgbClr val="004679"/>
                </a:solidFill>
              </a:rPr>
              <a:t>Workstreams</a:t>
            </a:r>
          </a:p>
          <a:p>
            <a:pPr algn="ctr"/>
            <a:endParaRPr lang="en-US">
              <a:solidFill>
                <a:srgbClr val="004679"/>
              </a:solidFill>
            </a:endParaRPr>
          </a:p>
          <a:p>
            <a:pPr marL="285750" indent="-285750">
              <a:buFont typeface="Arial" panose="020B0604020202020204" pitchFamily="34" charset="0"/>
              <a:buChar char="•"/>
            </a:pPr>
            <a:r>
              <a:rPr lang="en-US" i="1">
                <a:solidFill>
                  <a:srgbClr val="004679"/>
                </a:solidFill>
              </a:rPr>
              <a:t>(Co-)Leads of the workstreams from EEA Associations and firms</a:t>
            </a:r>
          </a:p>
          <a:p>
            <a:pPr marL="285750" indent="-285750">
              <a:buFont typeface="Arial" panose="020B0604020202020204" pitchFamily="34" charset="0"/>
              <a:buChar char="•"/>
            </a:pPr>
            <a:r>
              <a:rPr lang="en-US" i="1">
                <a:solidFill>
                  <a:srgbClr val="004679"/>
                </a:solidFill>
              </a:rPr>
              <a:t>Open to associations, individual firms from EEA, and representatives from national communities</a:t>
            </a:r>
          </a:p>
          <a:p>
            <a:endParaRPr lang="en-US">
              <a:solidFill>
                <a:srgbClr val="004679"/>
              </a:solidFill>
            </a:endParaRPr>
          </a:p>
          <a:p>
            <a:r>
              <a:rPr lang="en-US">
                <a:solidFill>
                  <a:srgbClr val="004679"/>
                </a:solidFill>
              </a:rPr>
              <a:t>Observers</a:t>
            </a:r>
          </a:p>
          <a:p>
            <a:pPr marL="285750" indent="-285750">
              <a:buFont typeface="Arial" panose="020B0604020202020204" pitchFamily="34" charset="0"/>
              <a:buChar char="•"/>
            </a:pPr>
            <a:r>
              <a:rPr lang="en-US" i="1">
                <a:solidFill>
                  <a:srgbClr val="004679"/>
                </a:solidFill>
              </a:rPr>
              <a:t>ESMA</a:t>
            </a:r>
          </a:p>
          <a:p>
            <a:pPr marL="285750" indent="-285750">
              <a:buFont typeface="Arial" panose="020B0604020202020204" pitchFamily="34" charset="0"/>
              <a:buChar char="•"/>
            </a:pPr>
            <a:r>
              <a:rPr lang="en-US" i="1">
                <a:solidFill>
                  <a:srgbClr val="004679"/>
                </a:solidFill>
              </a:rPr>
              <a:t>ECB</a:t>
            </a:r>
          </a:p>
          <a:p>
            <a:pPr marL="285750" indent="-285750">
              <a:buFont typeface="Arial" panose="020B0604020202020204" pitchFamily="34" charset="0"/>
              <a:buChar char="•"/>
            </a:pPr>
            <a:r>
              <a:rPr lang="en-US" i="1">
                <a:solidFill>
                  <a:srgbClr val="004679"/>
                </a:solidFill>
              </a:rPr>
              <a:t>European Commission </a:t>
            </a:r>
          </a:p>
          <a:p>
            <a:pPr marL="285750" indent="-285750">
              <a:buFont typeface="Arial" panose="020B0604020202020204" pitchFamily="34" charset="0"/>
              <a:buChar char="•"/>
            </a:pPr>
            <a:r>
              <a:rPr lang="en-US" i="1">
                <a:solidFill>
                  <a:srgbClr val="004679"/>
                </a:solidFill>
              </a:rPr>
              <a:t>UK and Switzerland T+1 TF representatives</a:t>
            </a:r>
          </a:p>
          <a:p>
            <a:pPr marL="285750" indent="-285750">
              <a:buFont typeface="Arial" panose="020B0604020202020204" pitchFamily="34" charset="0"/>
              <a:buChar char="•"/>
            </a:pPr>
            <a:r>
              <a:rPr lang="en-US" i="1">
                <a:solidFill>
                  <a:srgbClr val="004679"/>
                </a:solidFill>
              </a:rPr>
              <a:t>Other jurisdictions time-zones invited by Leads</a:t>
            </a:r>
          </a:p>
          <a:p>
            <a:pPr marL="285750" indent="-285750">
              <a:buFont typeface="Arial" panose="020B0604020202020204" pitchFamily="34" charset="0"/>
              <a:buChar char="•"/>
            </a:pPr>
            <a:endParaRPr lang="en-US" i="1">
              <a:solidFill>
                <a:srgbClr val="004679"/>
              </a:solidFill>
            </a:endParaRPr>
          </a:p>
          <a:p>
            <a:pPr marL="285750" indent="-285750">
              <a:buFont typeface="Arial" panose="020B0604020202020204" pitchFamily="34" charset="0"/>
              <a:buChar char="•"/>
            </a:pPr>
            <a:r>
              <a:rPr lang="en-US" i="1">
                <a:solidFill>
                  <a:srgbClr val="004679"/>
                </a:solidFill>
              </a:rPr>
              <a:t>Slight deviation for Settlement efficiency stream </a:t>
            </a:r>
          </a:p>
          <a:p>
            <a:endParaRPr lang="en-US">
              <a:solidFill>
                <a:srgbClr val="004679"/>
              </a:solidFill>
            </a:endParaRPr>
          </a:p>
          <a:p>
            <a:r>
              <a:rPr lang="en-US">
                <a:solidFill>
                  <a:srgbClr val="004679"/>
                </a:solidFill>
              </a:rPr>
              <a:t>Decision-making: striving for consensus. In case of divergencies, escalation to the Industry Committee</a:t>
            </a:r>
          </a:p>
          <a:p>
            <a:pPr algn="ctr"/>
            <a:r>
              <a:rPr lang="en-US"/>
              <a:t> </a:t>
            </a:r>
            <a:endParaRPr lang="en-GB"/>
          </a:p>
        </p:txBody>
      </p:sp>
    </p:spTree>
    <p:extLst>
      <p:ext uri="{BB962C8B-B14F-4D97-AF65-F5344CB8AC3E}">
        <p14:creationId xmlns:p14="http://schemas.microsoft.com/office/powerpoint/2010/main" val="259984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E653F2-7083-6472-70EE-F43246686A83}"/>
              </a:ext>
            </a:extLst>
          </p:cNvPr>
          <p:cNvSpPr/>
          <p:nvPr/>
        </p:nvSpPr>
        <p:spPr>
          <a:xfrm>
            <a:off x="0" y="0"/>
            <a:ext cx="12192000" cy="671691"/>
          </a:xfrm>
          <a:prstGeom prst="rect">
            <a:avLst/>
          </a:prstGeom>
          <a:solidFill>
            <a:srgbClr val="0046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	Governance principles for Industry Committee and Technical Workstreams</a:t>
            </a:r>
            <a:endParaRPr lang="en-GB" sz="2400"/>
          </a:p>
        </p:txBody>
      </p:sp>
      <p:sp>
        <p:nvSpPr>
          <p:cNvPr id="2" name="TextBox 1">
            <a:extLst>
              <a:ext uri="{FF2B5EF4-FFF2-40B4-BE49-F238E27FC236}">
                <a16:creationId xmlns:a16="http://schemas.microsoft.com/office/drawing/2014/main" id="{9EC06E92-057F-47B1-4BC8-95FC465A74BB}"/>
              </a:ext>
            </a:extLst>
          </p:cNvPr>
          <p:cNvSpPr txBox="1"/>
          <p:nvPr/>
        </p:nvSpPr>
        <p:spPr>
          <a:xfrm>
            <a:off x="461725" y="756568"/>
            <a:ext cx="11434527" cy="6001643"/>
          </a:xfrm>
          <a:prstGeom prst="rect">
            <a:avLst/>
          </a:prstGeom>
          <a:noFill/>
        </p:spPr>
        <p:txBody>
          <a:bodyPr wrap="square" lIns="91440" tIns="45720" rIns="91440" bIns="45720" rtlCol="0" anchor="t">
            <a:spAutoFit/>
          </a:bodyPr>
          <a:lstStyle/>
          <a:p>
            <a:r>
              <a:rPr lang="en-US" sz="1600" b="1">
                <a:solidFill>
                  <a:srgbClr val="004679"/>
                </a:solidFill>
              </a:rPr>
              <a:t>Consensus-driven</a:t>
            </a:r>
          </a:p>
          <a:p>
            <a:r>
              <a:rPr lang="en-US" sz="1600">
                <a:solidFill>
                  <a:srgbClr val="004679"/>
                </a:solidFill>
              </a:rPr>
              <a:t>Decisions should be taken by consensus by Technical Workstreams and the Industry Committee</a:t>
            </a:r>
          </a:p>
          <a:p>
            <a:r>
              <a:rPr lang="en-US" sz="1600">
                <a:solidFill>
                  <a:srgbClr val="004679"/>
                </a:solidFill>
              </a:rPr>
              <a:t>Issues which cannot be resolved within the Technical Workstreams (TW) can be escalated to the Industry Committee </a:t>
            </a:r>
          </a:p>
          <a:p>
            <a:r>
              <a:rPr lang="en-US" sz="1600">
                <a:solidFill>
                  <a:srgbClr val="004679"/>
                </a:solidFill>
              </a:rPr>
              <a:t>Further discussion is required on potential escalation routes for issues which cannot be resolved by the Industry Committee</a:t>
            </a:r>
          </a:p>
          <a:p>
            <a:endParaRPr lang="en-US" sz="1600">
              <a:solidFill>
                <a:srgbClr val="004679"/>
              </a:solidFill>
            </a:endParaRPr>
          </a:p>
          <a:p>
            <a:r>
              <a:rPr lang="en-US" sz="1600" b="1">
                <a:solidFill>
                  <a:srgbClr val="004679"/>
                </a:solidFill>
              </a:rPr>
              <a:t>Representative </a:t>
            </a:r>
          </a:p>
          <a:p>
            <a:r>
              <a:rPr lang="en-US" sz="1600">
                <a:solidFill>
                  <a:srgbClr val="004679"/>
                </a:solidFill>
              </a:rPr>
              <a:t>Industry associations representing impacted stakeholder groups should be directly represented on the Industry Committee, in additional to TW leads.  Additional participants may be agreed at a later stage.</a:t>
            </a:r>
          </a:p>
          <a:p>
            <a:endParaRPr lang="en-US" sz="1600">
              <a:solidFill>
                <a:srgbClr val="004679"/>
              </a:solidFill>
            </a:endParaRPr>
          </a:p>
          <a:p>
            <a:r>
              <a:rPr lang="en-US" sz="1600" b="1">
                <a:solidFill>
                  <a:srgbClr val="004679"/>
                </a:solidFill>
              </a:rPr>
              <a:t>Credible and Inclusive</a:t>
            </a:r>
          </a:p>
          <a:p>
            <a:r>
              <a:rPr lang="en-US" sz="1600">
                <a:solidFill>
                  <a:srgbClr val="004679"/>
                </a:solidFill>
              </a:rPr>
              <a:t>TWs should be populated by relevant experts from individual firms and associations, who have the appropriate technical expertise. Number of participants in TWs should not be restricted, unless agreed at the Industry Committee.</a:t>
            </a:r>
          </a:p>
          <a:p>
            <a:endParaRPr lang="en-US" sz="1600">
              <a:solidFill>
                <a:srgbClr val="004679"/>
              </a:solidFill>
            </a:endParaRPr>
          </a:p>
          <a:p>
            <a:r>
              <a:rPr lang="en-US" sz="1600" b="1">
                <a:solidFill>
                  <a:srgbClr val="004679"/>
                </a:solidFill>
              </a:rPr>
              <a:t>Balanced </a:t>
            </a:r>
          </a:p>
          <a:p>
            <a:r>
              <a:rPr lang="en-US" sz="1600">
                <a:solidFill>
                  <a:srgbClr val="004679"/>
                </a:solidFill>
              </a:rPr>
              <a:t>Where relevant, TWs should have co-chairs from different stakeholder groups to promote balance. </a:t>
            </a:r>
          </a:p>
          <a:p>
            <a:endParaRPr lang="en-US" sz="1600">
              <a:solidFill>
                <a:srgbClr val="004679"/>
              </a:solidFill>
            </a:endParaRPr>
          </a:p>
          <a:p>
            <a:r>
              <a:rPr lang="en-US" sz="1600" b="1">
                <a:solidFill>
                  <a:srgbClr val="004679"/>
                </a:solidFill>
              </a:rPr>
              <a:t>Clearly-defined</a:t>
            </a:r>
          </a:p>
          <a:p>
            <a:r>
              <a:rPr lang="en-US" sz="1600">
                <a:solidFill>
                  <a:srgbClr val="004679"/>
                </a:solidFill>
              </a:rPr>
              <a:t>Industry Committee should determine high-level objectives and timeline prior to formation of TWs.</a:t>
            </a:r>
          </a:p>
          <a:p>
            <a:r>
              <a:rPr lang="en-US" sz="1600">
                <a:solidFill>
                  <a:srgbClr val="004679"/>
                </a:solidFill>
              </a:rPr>
              <a:t>Terms of Reference for TWs will be agreed at the Industry Committee. Day-to-day management of the TWs will be the responsibility of the TW leads (with guidance from the Chair where appropriate). </a:t>
            </a:r>
          </a:p>
          <a:p>
            <a:endParaRPr lang="en-US" sz="1600">
              <a:solidFill>
                <a:srgbClr val="004679"/>
              </a:solidFill>
            </a:endParaRPr>
          </a:p>
          <a:p>
            <a:r>
              <a:rPr lang="en-US" sz="1600" b="1">
                <a:solidFill>
                  <a:srgbClr val="004679"/>
                </a:solidFill>
              </a:rPr>
              <a:t>Efficient</a:t>
            </a:r>
          </a:p>
          <a:p>
            <a:r>
              <a:rPr lang="en-US" sz="1600">
                <a:solidFill>
                  <a:srgbClr val="004679"/>
                </a:solidFill>
              </a:rPr>
              <a:t>Conclusions of Oct 2024 industry report should be used as the initial basis for the next phase of work. The US playbook and UK technical group recommendations, and Swiss report (to be issued shortly) should also be considered where appropriate. </a:t>
            </a:r>
          </a:p>
        </p:txBody>
      </p:sp>
    </p:spTree>
    <p:extLst>
      <p:ext uri="{BB962C8B-B14F-4D97-AF65-F5344CB8AC3E}">
        <p14:creationId xmlns:p14="http://schemas.microsoft.com/office/powerpoint/2010/main" val="197811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AE1FE30-C9E6-44FD-8B21-A5F90EC76503}"/>
              </a:ext>
            </a:extLst>
          </p:cNvPr>
          <p:cNvSpPr/>
          <p:nvPr/>
        </p:nvSpPr>
        <p:spPr>
          <a:xfrm>
            <a:off x="228600" y="810999"/>
            <a:ext cx="5372100" cy="5886981"/>
          </a:xfrm>
          <a:prstGeom prst="rect">
            <a:avLst/>
          </a:prstGeom>
          <a:ln/>
        </p:spPr>
        <p:style>
          <a:lnRef idx="2">
            <a:schemeClr val="accent3"/>
          </a:lnRef>
          <a:fillRef idx="1">
            <a:schemeClr val="lt1"/>
          </a:fillRef>
          <a:effectRef idx="0">
            <a:schemeClr val="accent3"/>
          </a:effectRef>
          <a:fontRef idx="minor">
            <a:schemeClr val="dk1"/>
          </a:fontRef>
        </p:style>
        <p:txBody>
          <a:bodyPr rtlCol="0" anchor="t"/>
          <a:lstStyle/>
          <a:p>
            <a:pPr algn="ctr"/>
            <a:r>
              <a:rPr lang="en-US"/>
              <a:t>Workstreams</a:t>
            </a:r>
          </a:p>
        </p:txBody>
      </p:sp>
      <p:sp>
        <p:nvSpPr>
          <p:cNvPr id="5" name="Rectangle 4">
            <a:extLst>
              <a:ext uri="{FF2B5EF4-FFF2-40B4-BE49-F238E27FC236}">
                <a16:creationId xmlns:a16="http://schemas.microsoft.com/office/drawing/2014/main" id="{04CAD48E-5D64-DF51-3ED4-93409E2A89FA}"/>
              </a:ext>
            </a:extLst>
          </p:cNvPr>
          <p:cNvSpPr/>
          <p:nvPr/>
        </p:nvSpPr>
        <p:spPr>
          <a:xfrm>
            <a:off x="0" y="-10598"/>
            <a:ext cx="12192000" cy="758491"/>
          </a:xfrm>
          <a:prstGeom prst="rect">
            <a:avLst/>
          </a:prstGeom>
          <a:solidFill>
            <a:srgbClr val="0046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Industry T+1 Committee </a:t>
            </a:r>
            <a:endParaRPr lang="en-GB" sz="2800"/>
          </a:p>
        </p:txBody>
      </p:sp>
      <p:sp>
        <p:nvSpPr>
          <p:cNvPr id="6" name="Rectangle 5">
            <a:extLst>
              <a:ext uri="{FF2B5EF4-FFF2-40B4-BE49-F238E27FC236}">
                <a16:creationId xmlns:a16="http://schemas.microsoft.com/office/drawing/2014/main" id="{0F6D226F-66DF-E64C-E42A-91DAAAF229CD}"/>
              </a:ext>
            </a:extLst>
          </p:cNvPr>
          <p:cNvSpPr/>
          <p:nvPr/>
        </p:nvSpPr>
        <p:spPr>
          <a:xfrm>
            <a:off x="385995" y="2129193"/>
            <a:ext cx="2471506" cy="75849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Trading </a:t>
            </a:r>
          </a:p>
        </p:txBody>
      </p:sp>
      <p:sp>
        <p:nvSpPr>
          <p:cNvPr id="7" name="Rectangle 6">
            <a:extLst>
              <a:ext uri="{FF2B5EF4-FFF2-40B4-BE49-F238E27FC236}">
                <a16:creationId xmlns:a16="http://schemas.microsoft.com/office/drawing/2014/main" id="{5D581E4B-4230-3B32-6A75-3A64B2BC77D4}"/>
              </a:ext>
            </a:extLst>
          </p:cNvPr>
          <p:cNvSpPr/>
          <p:nvPr/>
        </p:nvSpPr>
        <p:spPr>
          <a:xfrm>
            <a:off x="3006441" y="2129193"/>
            <a:ext cx="2471506" cy="75849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t>Matching/Confirmations </a:t>
            </a:r>
          </a:p>
        </p:txBody>
      </p:sp>
      <p:sp>
        <p:nvSpPr>
          <p:cNvPr id="8" name="Rectangle 7">
            <a:extLst>
              <a:ext uri="{FF2B5EF4-FFF2-40B4-BE49-F238E27FC236}">
                <a16:creationId xmlns:a16="http://schemas.microsoft.com/office/drawing/2014/main" id="{1AAA9AA4-0C8B-DAAA-D5A2-CE4880E6C215}"/>
              </a:ext>
            </a:extLst>
          </p:cNvPr>
          <p:cNvSpPr/>
          <p:nvPr/>
        </p:nvSpPr>
        <p:spPr>
          <a:xfrm>
            <a:off x="385995" y="3032178"/>
            <a:ext cx="2471506" cy="75849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Clearing</a:t>
            </a:r>
          </a:p>
        </p:txBody>
      </p:sp>
      <p:sp>
        <p:nvSpPr>
          <p:cNvPr id="9" name="Rectangle 8">
            <a:extLst>
              <a:ext uri="{FF2B5EF4-FFF2-40B4-BE49-F238E27FC236}">
                <a16:creationId xmlns:a16="http://schemas.microsoft.com/office/drawing/2014/main" id="{236B47AE-8CDA-0ADC-B2EB-68365646E08B}"/>
              </a:ext>
            </a:extLst>
          </p:cNvPr>
          <p:cNvSpPr/>
          <p:nvPr/>
        </p:nvSpPr>
        <p:spPr>
          <a:xfrm>
            <a:off x="384618" y="3951179"/>
            <a:ext cx="2471506" cy="75849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Corporate Events</a:t>
            </a:r>
          </a:p>
        </p:txBody>
      </p:sp>
      <p:sp>
        <p:nvSpPr>
          <p:cNvPr id="10" name="Rectangle 9">
            <a:extLst>
              <a:ext uri="{FF2B5EF4-FFF2-40B4-BE49-F238E27FC236}">
                <a16:creationId xmlns:a16="http://schemas.microsoft.com/office/drawing/2014/main" id="{B754B636-A872-691A-414E-34318B30B0F9}"/>
              </a:ext>
            </a:extLst>
          </p:cNvPr>
          <p:cNvSpPr/>
          <p:nvPr/>
        </p:nvSpPr>
        <p:spPr>
          <a:xfrm>
            <a:off x="384618" y="4886071"/>
            <a:ext cx="2471506" cy="75849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Securities Financing</a:t>
            </a:r>
          </a:p>
        </p:txBody>
      </p:sp>
      <p:sp>
        <p:nvSpPr>
          <p:cNvPr id="11" name="Rectangle 10">
            <a:extLst>
              <a:ext uri="{FF2B5EF4-FFF2-40B4-BE49-F238E27FC236}">
                <a16:creationId xmlns:a16="http://schemas.microsoft.com/office/drawing/2014/main" id="{0D1A3684-05BF-DE35-3E6A-61BB3BDE868D}"/>
              </a:ext>
            </a:extLst>
          </p:cNvPr>
          <p:cNvSpPr/>
          <p:nvPr/>
        </p:nvSpPr>
        <p:spPr>
          <a:xfrm>
            <a:off x="3007114" y="3032177"/>
            <a:ext cx="2471506" cy="75849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Settlement</a:t>
            </a:r>
          </a:p>
        </p:txBody>
      </p:sp>
      <p:sp>
        <p:nvSpPr>
          <p:cNvPr id="12" name="Rectangle 11">
            <a:extLst>
              <a:ext uri="{FF2B5EF4-FFF2-40B4-BE49-F238E27FC236}">
                <a16:creationId xmlns:a16="http://schemas.microsoft.com/office/drawing/2014/main" id="{55B9C327-4DC8-1BEA-CBEA-74DE36539039}"/>
              </a:ext>
            </a:extLst>
          </p:cNvPr>
          <p:cNvSpPr/>
          <p:nvPr/>
        </p:nvSpPr>
        <p:spPr>
          <a:xfrm>
            <a:off x="3006441" y="3951179"/>
            <a:ext cx="2471506" cy="75849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Funding and FX</a:t>
            </a:r>
          </a:p>
        </p:txBody>
      </p:sp>
      <p:sp>
        <p:nvSpPr>
          <p:cNvPr id="13" name="Rectangle 12">
            <a:extLst>
              <a:ext uri="{FF2B5EF4-FFF2-40B4-BE49-F238E27FC236}">
                <a16:creationId xmlns:a16="http://schemas.microsoft.com/office/drawing/2014/main" id="{48EB672B-1C4F-CDF0-4EEA-BC4F326F9133}"/>
              </a:ext>
            </a:extLst>
          </p:cNvPr>
          <p:cNvSpPr/>
          <p:nvPr/>
        </p:nvSpPr>
        <p:spPr>
          <a:xfrm>
            <a:off x="3006441" y="4886071"/>
            <a:ext cx="2471506" cy="75849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Asset Management</a:t>
            </a:r>
            <a:endParaRPr lang="en-GB"/>
          </a:p>
        </p:txBody>
      </p:sp>
      <p:sp>
        <p:nvSpPr>
          <p:cNvPr id="14" name="Rectangle 13">
            <a:extLst>
              <a:ext uri="{FF2B5EF4-FFF2-40B4-BE49-F238E27FC236}">
                <a16:creationId xmlns:a16="http://schemas.microsoft.com/office/drawing/2014/main" id="{A0614E89-D266-49A7-5964-9A609E020BAB}"/>
              </a:ext>
            </a:extLst>
          </p:cNvPr>
          <p:cNvSpPr/>
          <p:nvPr/>
        </p:nvSpPr>
        <p:spPr>
          <a:xfrm>
            <a:off x="384619" y="1250267"/>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Scope</a:t>
            </a:r>
          </a:p>
        </p:txBody>
      </p:sp>
      <p:sp>
        <p:nvSpPr>
          <p:cNvPr id="15" name="Rectangle 14">
            <a:extLst>
              <a:ext uri="{FF2B5EF4-FFF2-40B4-BE49-F238E27FC236}">
                <a16:creationId xmlns:a16="http://schemas.microsoft.com/office/drawing/2014/main" id="{AD38A3AE-E6C1-8111-8AA3-1113C29AC98B}"/>
              </a:ext>
            </a:extLst>
          </p:cNvPr>
          <p:cNvSpPr/>
          <p:nvPr/>
        </p:nvSpPr>
        <p:spPr>
          <a:xfrm>
            <a:off x="384618" y="5794777"/>
            <a:ext cx="5091953"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Settlement efficiency</a:t>
            </a:r>
          </a:p>
          <a:p>
            <a:pPr algn="ctr"/>
            <a:r>
              <a:rPr lang="en-US" sz="1400"/>
              <a:t>Ad-hoc meetings of the MSE with non-T2S representatives</a:t>
            </a:r>
          </a:p>
        </p:txBody>
      </p:sp>
      <p:sp>
        <p:nvSpPr>
          <p:cNvPr id="16" name="Rectangle 15">
            <a:extLst>
              <a:ext uri="{FF2B5EF4-FFF2-40B4-BE49-F238E27FC236}">
                <a16:creationId xmlns:a16="http://schemas.microsoft.com/office/drawing/2014/main" id="{1F1BAAB0-DE99-4FA8-8EA7-BA485E811A33}"/>
              </a:ext>
            </a:extLst>
          </p:cNvPr>
          <p:cNvSpPr/>
          <p:nvPr/>
        </p:nvSpPr>
        <p:spPr>
          <a:xfrm>
            <a:off x="3006441" y="1250266"/>
            <a:ext cx="2471506" cy="75849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Legal &amp; regulatory</a:t>
            </a:r>
          </a:p>
        </p:txBody>
      </p:sp>
      <p:sp>
        <p:nvSpPr>
          <p:cNvPr id="20" name="ZoneTexte 19">
            <a:extLst>
              <a:ext uri="{FF2B5EF4-FFF2-40B4-BE49-F238E27FC236}">
                <a16:creationId xmlns:a16="http://schemas.microsoft.com/office/drawing/2014/main" id="{64E15F04-B7A4-6834-E7F5-4B64C9BE5D77}"/>
              </a:ext>
            </a:extLst>
          </p:cNvPr>
          <p:cNvSpPr txBox="1"/>
          <p:nvPr/>
        </p:nvSpPr>
        <p:spPr>
          <a:xfrm>
            <a:off x="5852160" y="810999"/>
            <a:ext cx="6111240" cy="6001643"/>
          </a:xfrm>
          <a:prstGeom prst="rect">
            <a:avLst/>
          </a:prstGeom>
          <a:solidFill>
            <a:schemeClr val="accent6">
              <a:lumMod val="50000"/>
            </a:schemeClr>
          </a:solidFill>
          <a:ln>
            <a:noFill/>
          </a:ln>
        </p:spPr>
        <p:txBody>
          <a:bodyPr wrap="square" lIns="91440" tIns="45720" rIns="91440" bIns="45720" anchor="t">
            <a:spAutoFit/>
          </a:bodyPr>
          <a:lstStyle/>
          <a:p>
            <a:r>
              <a:rPr lang="en-GB" sz="1600">
                <a:solidFill>
                  <a:schemeClr val="bg1"/>
                </a:solidFill>
                <a:latin typeface="Aptos" panose="020B0004020202020204" pitchFamily="34" charset="0"/>
              </a:rPr>
              <a:t>The discussion on the T+1 “Operational Timetable” stream requires collaboration across multiple sub-streams (in </a:t>
            </a:r>
            <a:r>
              <a:rPr lang="en-GB" sz="1600">
                <a:solidFill>
                  <a:srgbClr val="FF0000"/>
                </a:solidFill>
                <a:latin typeface="Aptos" panose="020B0004020202020204" pitchFamily="34" charset="0"/>
              </a:rPr>
              <a:t>red</a:t>
            </a:r>
            <a:r>
              <a:rPr lang="en-GB" sz="1600">
                <a:solidFill>
                  <a:schemeClr val="bg1"/>
                </a:solidFill>
                <a:latin typeface="Aptos" panose="020B0004020202020204" pitchFamily="34" charset="0"/>
              </a:rPr>
              <a:t>), launched before the others and continue running in parallel to meet the System Operators deadlines for changes. </a:t>
            </a:r>
          </a:p>
          <a:p>
            <a:endParaRPr lang="en-GB" sz="1600">
              <a:solidFill>
                <a:schemeClr val="bg1"/>
              </a:solidFill>
              <a:latin typeface="Aptos" panose="020B0004020202020204" pitchFamily="34" charset="0"/>
            </a:endParaRPr>
          </a:p>
          <a:p>
            <a:r>
              <a:rPr lang="en-GB" sz="1600" u="sng">
                <a:solidFill>
                  <a:schemeClr val="bg1"/>
                </a:solidFill>
                <a:latin typeface="Aptos" panose="020B0004020202020204" pitchFamily="34" charset="0"/>
              </a:rPr>
              <a:t>Discussions should consider:</a:t>
            </a:r>
          </a:p>
          <a:p>
            <a:pPr marL="285750" indent="-285750">
              <a:buFont typeface="Arial"/>
              <a:buChar char="•"/>
            </a:pPr>
            <a:r>
              <a:rPr lang="en-GB" sz="1600">
                <a:solidFill>
                  <a:schemeClr val="bg1"/>
                </a:solidFill>
                <a:latin typeface="Aptos" panose="020B0004020202020204" pitchFamily="34" charset="0"/>
              </a:rPr>
              <a:t>Overview of the current situation, including (</a:t>
            </a:r>
            <a:r>
              <a:rPr lang="en-GB" sz="1600" err="1">
                <a:solidFill>
                  <a:schemeClr val="bg1"/>
                </a:solidFill>
                <a:latin typeface="Aptos" panose="020B0004020202020204" pitchFamily="34" charset="0"/>
              </a:rPr>
              <a:t>i</a:t>
            </a:r>
            <a:r>
              <a:rPr lang="en-GB" sz="1600">
                <a:solidFill>
                  <a:schemeClr val="bg1"/>
                </a:solidFill>
                <a:latin typeface="Aptos" panose="020B0004020202020204" pitchFamily="34" charset="0"/>
              </a:rPr>
              <a:t>) national specificities and (ii) particularities of asset classes.</a:t>
            </a:r>
          </a:p>
          <a:p>
            <a:pPr marL="285750" indent="-285750">
              <a:buFont typeface="Arial"/>
              <a:buChar char="•"/>
            </a:pPr>
            <a:r>
              <a:rPr lang="en-GB" sz="1600">
                <a:solidFill>
                  <a:schemeClr val="bg1"/>
                </a:solidFill>
                <a:latin typeface="Aptos" panose="020B0004020202020204" pitchFamily="34" charset="0"/>
              </a:rPr>
              <a:t>Specificities for other regions and time zones, complexities of longer-distance cross-border and international outreach.</a:t>
            </a:r>
          </a:p>
          <a:p>
            <a:pPr marL="285750" indent="-285750">
              <a:buFont typeface="Arial"/>
              <a:buChar char="•"/>
            </a:pPr>
            <a:r>
              <a:rPr lang="en-GB" sz="1600">
                <a:solidFill>
                  <a:schemeClr val="bg1"/>
                </a:solidFill>
                <a:latin typeface="Aptos" panose="020B0004020202020204" pitchFamily="34" charset="0"/>
              </a:rPr>
              <a:t>How to reach the automation in specific domains.</a:t>
            </a:r>
          </a:p>
          <a:p>
            <a:endParaRPr lang="en-GB" sz="1600">
              <a:solidFill>
                <a:schemeClr val="bg1"/>
              </a:solidFill>
              <a:latin typeface="Aptos" panose="020B0004020202020204" pitchFamily="34" charset="0"/>
              <a:ea typeface="Calibri" panose="020F0502020204030204" pitchFamily="34" charset="0"/>
            </a:endParaRPr>
          </a:p>
          <a:p>
            <a:r>
              <a:rPr lang="en-GB" sz="1600" u="sng">
                <a:solidFill>
                  <a:schemeClr val="bg1"/>
                </a:solidFill>
                <a:latin typeface="Aptos" panose="020B0004020202020204" pitchFamily="34" charset="0"/>
              </a:rPr>
              <a:t>Composition of the workstreams</a:t>
            </a:r>
            <a:r>
              <a:rPr lang="en-GB" sz="1600">
                <a:solidFill>
                  <a:schemeClr val="bg1"/>
                </a:solidFill>
                <a:latin typeface="Aptos" panose="020B0004020202020204" pitchFamily="34" charset="0"/>
              </a:rPr>
              <a:t>:</a:t>
            </a:r>
          </a:p>
          <a:p>
            <a:r>
              <a:rPr lang="en-GB" sz="1600">
                <a:solidFill>
                  <a:schemeClr val="bg1"/>
                </a:solidFill>
                <a:latin typeface="Aptos" panose="020B0004020202020204" pitchFamily="34" charset="0"/>
              </a:rPr>
              <a:t>Open to all participants, including members of national associations</a:t>
            </a:r>
          </a:p>
          <a:p>
            <a:endParaRPr lang="en-GB" sz="1600">
              <a:solidFill>
                <a:schemeClr val="bg1"/>
              </a:solidFill>
              <a:latin typeface="Aptos" panose="020B0004020202020204" pitchFamily="34" charset="0"/>
            </a:endParaRPr>
          </a:p>
          <a:p>
            <a:pPr lvl="0"/>
            <a:r>
              <a:rPr lang="en-GB" sz="1600" u="sng">
                <a:solidFill>
                  <a:schemeClr val="bg1"/>
                </a:solidFill>
                <a:latin typeface="Aptos" panose="020B0004020202020204" pitchFamily="34" charset="0"/>
                <a:ea typeface="Calibri" panose="020F0502020204030204" pitchFamily="34" charset="0"/>
              </a:rPr>
              <a:t>D</a:t>
            </a:r>
            <a:r>
              <a:rPr lang="en-GB" sz="1600" u="sng">
                <a:solidFill>
                  <a:schemeClr val="bg1"/>
                </a:solidFill>
                <a:effectLst/>
                <a:latin typeface="Aptos" panose="020B0004020202020204" pitchFamily="34" charset="0"/>
                <a:ea typeface="Calibri" panose="020F0502020204030204" pitchFamily="34" charset="0"/>
              </a:rPr>
              <a:t>eliverables for the workstreams to be defined by the Industry Committee and should include</a:t>
            </a:r>
            <a:r>
              <a:rPr lang="en-GB" sz="1600">
                <a:solidFill>
                  <a:schemeClr val="bg1"/>
                </a:solidFill>
                <a:effectLst/>
                <a:latin typeface="Aptos" panose="020B0004020202020204" pitchFamily="34" charset="0"/>
                <a:ea typeface="Calibri" panose="020F0502020204030204" pitchFamily="34" charset="0"/>
              </a:rPr>
              <a:t>:</a:t>
            </a:r>
          </a:p>
          <a:p>
            <a:pPr marL="342900" lvl="0" indent="-342900">
              <a:buFont typeface="Arial" pitchFamily="2" charset="2"/>
              <a:buChar char="•"/>
            </a:pPr>
            <a:r>
              <a:rPr lang="en-GB" sz="1600">
                <a:solidFill>
                  <a:schemeClr val="bg1"/>
                </a:solidFill>
                <a:effectLst/>
                <a:latin typeface="Aptos" panose="020B0004020202020204" pitchFamily="34" charset="0"/>
                <a:ea typeface="Calibri" panose="020F0502020204030204" pitchFamily="34" charset="0"/>
              </a:rPr>
              <a:t>Review the current state;</a:t>
            </a:r>
          </a:p>
          <a:p>
            <a:pPr marL="342900" lvl="0" indent="-342900">
              <a:buFont typeface="Arial" pitchFamily="2" charset="2"/>
              <a:buChar char="•"/>
            </a:pPr>
            <a:r>
              <a:rPr lang="en-GB" sz="1600">
                <a:solidFill>
                  <a:schemeClr val="bg1"/>
                </a:solidFill>
                <a:effectLst/>
                <a:latin typeface="Aptos" panose="020B0004020202020204" pitchFamily="34" charset="0"/>
                <a:ea typeface="Calibri" panose="020F0502020204030204" pitchFamily="34" charset="0"/>
              </a:rPr>
              <a:t>Identify any show-stoppers;</a:t>
            </a:r>
          </a:p>
          <a:p>
            <a:pPr marL="342900" lvl="0" indent="-342900">
              <a:buFont typeface="Arial" pitchFamily="2" charset="2"/>
              <a:buChar char="•"/>
            </a:pPr>
            <a:r>
              <a:rPr lang="en-GB" sz="1600">
                <a:solidFill>
                  <a:schemeClr val="bg1"/>
                </a:solidFill>
                <a:effectLst/>
                <a:latin typeface="Aptos" panose="020B0004020202020204" pitchFamily="34" charset="0"/>
                <a:ea typeface="Calibri" panose="020F0502020204030204" pitchFamily="34" charset="0"/>
              </a:rPr>
              <a:t>Identify potential challenges, including their scale</a:t>
            </a:r>
            <a:r>
              <a:rPr lang="en-GB" sz="1600">
                <a:solidFill>
                  <a:schemeClr val="bg1"/>
                </a:solidFill>
                <a:latin typeface="Aptos" panose="020B0004020202020204" pitchFamily="34" charset="0"/>
                <a:ea typeface="Calibri" panose="020F0502020204030204" pitchFamily="34" charset="0"/>
              </a:rPr>
              <a:t>;</a:t>
            </a:r>
          </a:p>
          <a:p>
            <a:pPr marL="342900" lvl="0" indent="-342900">
              <a:buFont typeface="Arial" pitchFamily="2" charset="2"/>
              <a:buChar char="•"/>
            </a:pPr>
            <a:r>
              <a:rPr lang="en-GB" sz="1600">
                <a:solidFill>
                  <a:schemeClr val="bg1"/>
                </a:solidFill>
                <a:effectLst/>
                <a:latin typeface="Aptos" panose="020B0004020202020204" pitchFamily="34" charset="0"/>
                <a:ea typeface="Calibri" panose="020F0502020204030204" pitchFamily="34" charset="0"/>
              </a:rPr>
              <a:t>Recommend solutions to the problems</a:t>
            </a:r>
            <a:r>
              <a:rPr lang="en-GB" sz="1600">
                <a:solidFill>
                  <a:schemeClr val="bg1"/>
                </a:solidFill>
                <a:latin typeface="Aptos" panose="020B0004020202020204" pitchFamily="34" charset="0"/>
                <a:ea typeface="Calibri" panose="020F0502020204030204" pitchFamily="34" charset="0"/>
              </a:rPr>
              <a:t>;</a:t>
            </a:r>
            <a:endParaRPr lang="en-GB" sz="1600">
              <a:solidFill>
                <a:schemeClr val="bg1"/>
              </a:solidFill>
              <a:effectLst/>
              <a:latin typeface="Aptos" panose="020B0004020202020204" pitchFamily="34" charset="0"/>
              <a:ea typeface="Calibri" panose="020F0502020204030204" pitchFamily="34" charset="0"/>
            </a:endParaRPr>
          </a:p>
          <a:p>
            <a:pPr marL="342900" lvl="0" indent="-342900">
              <a:buFont typeface="Arial" pitchFamily="2" charset="2"/>
              <a:buChar char="•"/>
            </a:pPr>
            <a:r>
              <a:rPr lang="en-GB" sz="1600">
                <a:solidFill>
                  <a:schemeClr val="bg1"/>
                </a:solidFill>
                <a:latin typeface="Aptos" panose="020B0004020202020204" pitchFamily="34" charset="0"/>
                <a:ea typeface="Calibri" panose="020F0502020204030204" pitchFamily="34" charset="0"/>
              </a:rPr>
              <a:t>Agree timeline for implementation of any changes;</a:t>
            </a:r>
            <a:endParaRPr lang="en-GB" sz="1600">
              <a:solidFill>
                <a:schemeClr val="bg1"/>
              </a:solidFill>
              <a:effectLst/>
              <a:latin typeface="Aptos" panose="020B0004020202020204" pitchFamily="34" charset="0"/>
              <a:ea typeface="Calibri" panose="020F0502020204030204" pitchFamily="34" charset="0"/>
            </a:endParaRPr>
          </a:p>
          <a:p>
            <a:pPr marL="342900" lvl="0" indent="-342900">
              <a:buFont typeface="Arial" pitchFamily="2" charset="2"/>
              <a:buChar char="•"/>
            </a:pPr>
            <a:r>
              <a:rPr lang="en-GB" sz="1600">
                <a:solidFill>
                  <a:schemeClr val="bg1"/>
                </a:solidFill>
                <a:latin typeface="Aptos" panose="020B0004020202020204" pitchFamily="34" charset="0"/>
                <a:ea typeface="Calibri" panose="020F0502020204030204" pitchFamily="34" charset="0"/>
              </a:rPr>
              <a:t>Define requirements subject to testing. </a:t>
            </a:r>
            <a:endParaRPr lang="en-GB" sz="1600">
              <a:solidFill>
                <a:schemeClr val="bg1"/>
              </a:solidFill>
              <a:effectLst/>
              <a:latin typeface="Aptos" panose="020B00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9D95110D-C31F-C8AC-7063-D31BC8F157B4}"/>
              </a:ext>
            </a:extLst>
          </p:cNvPr>
          <p:cNvSpPr/>
          <p:nvPr/>
        </p:nvSpPr>
        <p:spPr>
          <a:xfrm>
            <a:off x="384618" y="2129193"/>
            <a:ext cx="5091953" cy="1671771"/>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D01B163F-76C5-A2B1-E0CB-E13C1BBBDAD9}"/>
              </a:ext>
            </a:extLst>
          </p:cNvPr>
          <p:cNvSpPr txBox="1"/>
          <p:nvPr/>
        </p:nvSpPr>
        <p:spPr>
          <a:xfrm>
            <a:off x="2180199" y="2709011"/>
            <a:ext cx="1406978" cy="646331"/>
          </a:xfrm>
          <a:prstGeom prst="rect">
            <a:avLst/>
          </a:prstGeom>
          <a:solidFill>
            <a:schemeClr val="bg1"/>
          </a:solidFill>
          <a:ln>
            <a:solidFill>
              <a:schemeClr val="bg1"/>
            </a:solidFill>
          </a:ln>
        </p:spPr>
        <p:txBody>
          <a:bodyPr wrap="square" rtlCol="0">
            <a:spAutoFit/>
          </a:bodyPr>
          <a:lstStyle/>
          <a:p>
            <a:pPr algn="ctr"/>
            <a:r>
              <a:rPr lang="en-GB" dirty="0">
                <a:solidFill>
                  <a:srgbClr val="FF0000"/>
                </a:solidFill>
              </a:rPr>
              <a:t>Operational timetable</a:t>
            </a:r>
          </a:p>
        </p:txBody>
      </p:sp>
    </p:spTree>
    <p:extLst>
      <p:ext uri="{BB962C8B-B14F-4D97-AF65-F5344CB8AC3E}">
        <p14:creationId xmlns:p14="http://schemas.microsoft.com/office/powerpoint/2010/main" val="246406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3006D33-BC31-BAD9-D287-CE62B1E44062}"/>
              </a:ext>
            </a:extLst>
          </p:cNvPr>
          <p:cNvSpPr txBox="1"/>
          <p:nvPr/>
        </p:nvSpPr>
        <p:spPr>
          <a:xfrm>
            <a:off x="1295400" y="1028388"/>
            <a:ext cx="9601200" cy="5355312"/>
          </a:xfrm>
          <a:prstGeom prst="rect">
            <a:avLst/>
          </a:prstGeom>
          <a:noFill/>
        </p:spPr>
        <p:txBody>
          <a:bodyPr wrap="square">
            <a:spAutoFit/>
          </a:bodyPr>
          <a:lstStyle/>
          <a:p>
            <a:pPr lvl="0"/>
            <a:r>
              <a:rPr lang="en-GB">
                <a:solidFill>
                  <a:srgbClr val="004679"/>
                </a:solidFill>
                <a:latin typeface="Aptos" panose="020B0004020202020204" pitchFamily="34" charset="0"/>
                <a:ea typeface="Times New Roman" panose="02020603050405020304" pitchFamily="18" charset="0"/>
                <a:cs typeface="Times New Roman" panose="02020603050405020304" pitchFamily="18" charset="0"/>
              </a:rPr>
              <a:t>T</a:t>
            </a: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he Independent Chair </a:t>
            </a:r>
            <a:r>
              <a:rPr lang="en-GB">
                <a:solidFill>
                  <a:srgbClr val="004679"/>
                </a:solidFill>
                <a:latin typeface="Aptos" panose="020B0004020202020204" pitchFamily="34" charset="0"/>
                <a:ea typeface="Times New Roman" panose="02020603050405020304" pitchFamily="18" charset="0"/>
                <a:cs typeface="Times New Roman" panose="02020603050405020304" pitchFamily="18" charset="0"/>
              </a:rPr>
              <a:t>is asked to</a:t>
            </a: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 </a:t>
            </a:r>
          </a:p>
          <a:p>
            <a:pPr lvl="0"/>
            <a:endParaRPr lang="fr-BE">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b="1">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Steer the T+1 Industry Committee to reach a consensus</a:t>
            </a: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 </a:t>
            </a:r>
            <a:r>
              <a:rPr lang="en-GB" b="1">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and align stakeholders around the common objective, </a:t>
            </a: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which is the move to T+1 in coordination with the UK and Switzerland in Q4 </a:t>
            </a:r>
            <a:r>
              <a:rPr lang="en-GB">
                <a:solidFill>
                  <a:srgbClr val="004679"/>
                </a:solidFill>
                <a:latin typeface="Aptos" panose="020B0004020202020204" pitchFamily="34" charset="0"/>
                <a:ea typeface="Times New Roman" panose="02020603050405020304" pitchFamily="18" charset="0"/>
                <a:cs typeface="Times New Roman" panose="02020603050405020304" pitchFamily="18" charset="0"/>
              </a:rPr>
              <a:t> 2027</a:t>
            </a: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 with a smooth operational transition and supporting industry goals for settlement efficiency, post-trade processes and operational resilience in a medium to long term after the move.</a:t>
            </a:r>
          </a:p>
          <a:p>
            <a:pPr marL="342900" lvl="0" indent="-342900">
              <a:buFont typeface="+mj-lt"/>
              <a:buAutoNum type="arabicPeriod"/>
            </a:pPr>
            <a:endParaRPr lang="fr-BE">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b="1">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Define the mandate</a:t>
            </a:r>
            <a:r>
              <a:rPr lang="en-GB" b="1">
                <a:solidFill>
                  <a:srgbClr val="004679"/>
                </a:solidFill>
                <a:latin typeface="Aptos" panose="020B0004020202020204" pitchFamily="34" charset="0"/>
                <a:ea typeface="Times New Roman" panose="02020603050405020304" pitchFamily="18" charset="0"/>
                <a:cs typeface="Times New Roman" panose="02020603050405020304" pitchFamily="18" charset="0"/>
              </a:rPr>
              <a:t> / terms of reference</a:t>
            </a:r>
            <a:r>
              <a:rPr lang="en-GB" b="1">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 of each technical workstream in agreement with the Committee members and set a high-level schedule </a:t>
            </a: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of when each topic will be discussed to allow for preparatory work and efficient discussions. </a:t>
            </a:r>
            <a:endParaRPr lang="en-GB">
              <a:solidFill>
                <a:srgbClr val="004679"/>
              </a:solidFill>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endParaRPr lang="fr-BE">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Ensure coherence of discussions between workstreams and involvement of all relevant stakeholders.</a:t>
            </a:r>
          </a:p>
          <a:p>
            <a:pPr marL="342900" lvl="0" indent="-342900">
              <a:buFont typeface="+mj-lt"/>
              <a:buAutoNum type="arabicPeriod"/>
            </a:pPr>
            <a:endParaRPr lang="fr-BE">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Coordinate the EEA/EU TF work with other regional and </a:t>
            </a:r>
            <a:r>
              <a:rPr lang="en-GB">
                <a:solidFill>
                  <a:srgbClr val="004679"/>
                </a:solidFill>
                <a:latin typeface="Aptos" panose="020B0004020202020204" pitchFamily="34" charset="0"/>
                <a:ea typeface="Times New Roman" panose="02020603050405020304" pitchFamily="18" charset="0"/>
                <a:cs typeface="Times New Roman" panose="02020603050405020304" pitchFamily="18" charset="0"/>
              </a:rPr>
              <a:t>relevant international </a:t>
            </a: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groups, representing the Industry Committee in external engagements.</a:t>
            </a:r>
          </a:p>
          <a:p>
            <a:pPr marL="342900" lvl="0" indent="-342900">
              <a:buFont typeface="+mj-lt"/>
              <a:buAutoNum type="arabicPeriod"/>
            </a:pPr>
            <a:endParaRPr lang="fr-BE">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Facilitate the dialogue between the </a:t>
            </a:r>
            <a:r>
              <a:rPr lang="en-GB">
                <a:solidFill>
                  <a:srgbClr val="004679"/>
                </a:solidFill>
                <a:latin typeface="Aptos" panose="020B0004020202020204" pitchFamily="34" charset="0"/>
                <a:ea typeface="Times New Roman" panose="02020603050405020304" pitchFamily="18" charset="0"/>
                <a:cs typeface="Times New Roman" panose="02020603050405020304" pitchFamily="18" charset="0"/>
              </a:rPr>
              <a:t>Committee</a:t>
            </a:r>
            <a:r>
              <a:rPr lang="en-GB">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rPr>
              <a:t> and the authorities.</a:t>
            </a:r>
            <a:endParaRPr lang="fr-BE">
              <a:solidFill>
                <a:srgbClr val="004679"/>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C22B7A5-DFFE-5A22-C973-713E076107BB}"/>
              </a:ext>
            </a:extLst>
          </p:cNvPr>
          <p:cNvSpPr/>
          <p:nvPr/>
        </p:nvSpPr>
        <p:spPr>
          <a:xfrm>
            <a:off x="0" y="0"/>
            <a:ext cx="12192000" cy="671691"/>
          </a:xfrm>
          <a:prstGeom prst="rect">
            <a:avLst/>
          </a:prstGeom>
          <a:solidFill>
            <a:srgbClr val="0046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	Proposed Role of T+1 Committee Chair</a:t>
            </a:r>
            <a:endParaRPr lang="en-GB" sz="2800"/>
          </a:p>
        </p:txBody>
      </p:sp>
    </p:spTree>
    <p:extLst>
      <p:ext uri="{BB962C8B-B14F-4D97-AF65-F5344CB8AC3E}">
        <p14:creationId xmlns:p14="http://schemas.microsoft.com/office/powerpoint/2010/main" val="186295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E653F2-7083-6472-70EE-F43246686A83}"/>
              </a:ext>
            </a:extLst>
          </p:cNvPr>
          <p:cNvSpPr/>
          <p:nvPr/>
        </p:nvSpPr>
        <p:spPr>
          <a:xfrm>
            <a:off x="0" y="0"/>
            <a:ext cx="12192000" cy="671691"/>
          </a:xfrm>
          <a:prstGeom prst="rect">
            <a:avLst/>
          </a:prstGeom>
          <a:solidFill>
            <a:srgbClr val="0046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Potential Timeline (H1 2025)</a:t>
            </a:r>
            <a:endParaRPr lang="en-GB" sz="2800"/>
          </a:p>
        </p:txBody>
      </p:sp>
      <p:sp>
        <p:nvSpPr>
          <p:cNvPr id="44" name="Rectangle 43">
            <a:extLst>
              <a:ext uri="{FF2B5EF4-FFF2-40B4-BE49-F238E27FC236}">
                <a16:creationId xmlns:a16="http://schemas.microsoft.com/office/drawing/2014/main" id="{201181EE-7F08-98EE-234C-AA594F8869A5}"/>
              </a:ext>
            </a:extLst>
          </p:cNvPr>
          <p:cNvSpPr/>
          <p:nvPr/>
        </p:nvSpPr>
        <p:spPr>
          <a:xfrm>
            <a:off x="1456091" y="1304459"/>
            <a:ext cx="9759635" cy="6065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JAN		FEB		MAR		APR		MAY		JUN</a:t>
            </a:r>
            <a:endParaRPr lang="en-GB" b="1">
              <a:solidFill>
                <a:schemeClr val="accent1"/>
              </a:solidFill>
            </a:endParaRPr>
          </a:p>
        </p:txBody>
      </p:sp>
      <p:cxnSp>
        <p:nvCxnSpPr>
          <p:cNvPr id="45" name="Straight Connector 44">
            <a:extLst>
              <a:ext uri="{FF2B5EF4-FFF2-40B4-BE49-F238E27FC236}">
                <a16:creationId xmlns:a16="http://schemas.microsoft.com/office/drawing/2014/main" id="{78D0AAAE-7F1C-CD62-6D67-1D617CF1E00E}"/>
              </a:ext>
            </a:extLst>
          </p:cNvPr>
          <p:cNvCxnSpPr/>
          <p:nvPr/>
        </p:nvCxnSpPr>
        <p:spPr>
          <a:xfrm>
            <a:off x="1456091" y="1911041"/>
            <a:ext cx="9533299" cy="0"/>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2CAE002A-B6C4-09BF-BE55-DE14F7CB8526}"/>
              </a:ext>
            </a:extLst>
          </p:cNvPr>
          <p:cNvSpPr/>
          <p:nvPr/>
        </p:nvSpPr>
        <p:spPr>
          <a:xfrm>
            <a:off x="632971" y="2269802"/>
            <a:ext cx="1803147" cy="7016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Completion of </a:t>
            </a:r>
          </a:p>
          <a:p>
            <a:pPr algn="ctr"/>
            <a:r>
              <a:rPr lang="en-US" sz="1100"/>
              <a:t>Immediate Next Steps </a:t>
            </a:r>
          </a:p>
          <a:p>
            <a:pPr algn="ctr"/>
            <a:r>
              <a:rPr lang="en-US" sz="1100"/>
              <a:t>(see below)</a:t>
            </a:r>
            <a:endParaRPr lang="en-GB" sz="1100"/>
          </a:p>
        </p:txBody>
      </p:sp>
      <p:cxnSp>
        <p:nvCxnSpPr>
          <p:cNvPr id="47" name="Straight Connector 46">
            <a:extLst>
              <a:ext uri="{FF2B5EF4-FFF2-40B4-BE49-F238E27FC236}">
                <a16:creationId xmlns:a16="http://schemas.microsoft.com/office/drawing/2014/main" id="{CBA9DCD1-58F6-C660-1C44-5AD4F64E8771}"/>
              </a:ext>
            </a:extLst>
          </p:cNvPr>
          <p:cNvCxnSpPr>
            <a:cxnSpLocks/>
          </p:cNvCxnSpPr>
          <p:nvPr/>
        </p:nvCxnSpPr>
        <p:spPr>
          <a:xfrm>
            <a:off x="1456091" y="1911041"/>
            <a:ext cx="0" cy="35876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F42EB6CB-8303-F2DF-E029-262F7484CB28}"/>
              </a:ext>
            </a:extLst>
          </p:cNvPr>
          <p:cNvSpPr/>
          <p:nvPr/>
        </p:nvSpPr>
        <p:spPr>
          <a:xfrm>
            <a:off x="7376303" y="2517623"/>
            <a:ext cx="1803148" cy="461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Priority recommendations </a:t>
            </a:r>
          </a:p>
          <a:p>
            <a:pPr algn="ctr"/>
            <a:r>
              <a:rPr lang="en-US" sz="1100"/>
              <a:t>re Operational Timetable</a:t>
            </a:r>
            <a:endParaRPr lang="en-GB" sz="1100"/>
          </a:p>
        </p:txBody>
      </p:sp>
      <p:sp>
        <p:nvSpPr>
          <p:cNvPr id="49" name="Rectangle 48">
            <a:extLst>
              <a:ext uri="{FF2B5EF4-FFF2-40B4-BE49-F238E27FC236}">
                <a16:creationId xmlns:a16="http://schemas.microsoft.com/office/drawing/2014/main" id="{D6E32E6B-9735-30E6-D7F6-9AA51ED260DD}"/>
              </a:ext>
            </a:extLst>
          </p:cNvPr>
          <p:cNvSpPr/>
          <p:nvPr/>
        </p:nvSpPr>
        <p:spPr>
          <a:xfrm>
            <a:off x="10081024" y="2515357"/>
            <a:ext cx="1803148" cy="461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Delivery of Implementation Roadmap</a:t>
            </a:r>
            <a:endParaRPr lang="en-GB" sz="1100"/>
          </a:p>
        </p:txBody>
      </p:sp>
      <p:cxnSp>
        <p:nvCxnSpPr>
          <p:cNvPr id="50" name="Straight Connector 49">
            <a:extLst>
              <a:ext uri="{FF2B5EF4-FFF2-40B4-BE49-F238E27FC236}">
                <a16:creationId xmlns:a16="http://schemas.microsoft.com/office/drawing/2014/main" id="{6C003802-2B95-9FAA-0DFE-01FD0A75C8CE}"/>
              </a:ext>
            </a:extLst>
          </p:cNvPr>
          <p:cNvCxnSpPr>
            <a:cxnSpLocks/>
            <a:endCxn id="48" idx="0"/>
          </p:cNvCxnSpPr>
          <p:nvPr/>
        </p:nvCxnSpPr>
        <p:spPr>
          <a:xfrm>
            <a:off x="8277877" y="1908775"/>
            <a:ext cx="0" cy="60884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F99C7EB-30D2-C445-0BF3-31F7701E1295}"/>
              </a:ext>
            </a:extLst>
          </p:cNvPr>
          <p:cNvCxnSpPr>
            <a:cxnSpLocks/>
          </p:cNvCxnSpPr>
          <p:nvPr/>
        </p:nvCxnSpPr>
        <p:spPr>
          <a:xfrm>
            <a:off x="10982598" y="1908775"/>
            <a:ext cx="1" cy="602065"/>
          </a:xfrm>
          <a:prstGeom prst="line">
            <a:avLst/>
          </a:prstGeom>
        </p:spPr>
        <p:style>
          <a:lnRef idx="2">
            <a:schemeClr val="accent1"/>
          </a:lnRef>
          <a:fillRef idx="0">
            <a:schemeClr val="accent1"/>
          </a:fillRef>
          <a:effectRef idx="1">
            <a:schemeClr val="accent1"/>
          </a:effectRef>
          <a:fontRef idx="minor">
            <a:schemeClr val="tx1"/>
          </a:fontRef>
        </p:style>
      </p:cxnSp>
      <p:sp>
        <p:nvSpPr>
          <p:cNvPr id="52" name="Arrow: Right 51">
            <a:extLst>
              <a:ext uri="{FF2B5EF4-FFF2-40B4-BE49-F238E27FC236}">
                <a16:creationId xmlns:a16="http://schemas.microsoft.com/office/drawing/2014/main" id="{937048A6-7329-FF3E-FE2D-AE72F9A6021F}"/>
              </a:ext>
            </a:extLst>
          </p:cNvPr>
          <p:cNvSpPr/>
          <p:nvPr/>
        </p:nvSpPr>
        <p:spPr>
          <a:xfrm>
            <a:off x="2357664" y="3235115"/>
            <a:ext cx="7723360" cy="122212"/>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768CC036-A45C-2FF0-54DE-7107C855B5F2}"/>
              </a:ext>
            </a:extLst>
          </p:cNvPr>
          <p:cNvSpPr txBox="1"/>
          <p:nvPr/>
        </p:nvSpPr>
        <p:spPr>
          <a:xfrm>
            <a:off x="5315884" y="3045927"/>
            <a:ext cx="3788877" cy="261610"/>
          </a:xfrm>
          <a:prstGeom prst="rect">
            <a:avLst/>
          </a:prstGeom>
          <a:noFill/>
        </p:spPr>
        <p:txBody>
          <a:bodyPr wrap="square" rtlCol="0">
            <a:spAutoFit/>
          </a:bodyPr>
          <a:lstStyle/>
          <a:p>
            <a:r>
              <a:rPr lang="en-US" sz="1100" i="1">
                <a:solidFill>
                  <a:schemeClr val="accent2"/>
                </a:solidFill>
              </a:rPr>
              <a:t>Technical Workstream meetings</a:t>
            </a:r>
            <a:endParaRPr lang="en-GB" sz="1100" i="1">
              <a:solidFill>
                <a:schemeClr val="accent2"/>
              </a:solidFill>
            </a:endParaRPr>
          </a:p>
        </p:txBody>
      </p:sp>
      <p:sp>
        <p:nvSpPr>
          <p:cNvPr id="54" name="Rectangle 53">
            <a:extLst>
              <a:ext uri="{FF2B5EF4-FFF2-40B4-BE49-F238E27FC236}">
                <a16:creationId xmlns:a16="http://schemas.microsoft.com/office/drawing/2014/main" id="{B7886122-5520-B7E2-A44D-F07C91FA19AD}"/>
              </a:ext>
            </a:extLst>
          </p:cNvPr>
          <p:cNvSpPr/>
          <p:nvPr/>
        </p:nvSpPr>
        <p:spPr>
          <a:xfrm>
            <a:off x="3553850" y="2521811"/>
            <a:ext cx="1803148" cy="4617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Response to ESMA consultation on RTS</a:t>
            </a:r>
            <a:endParaRPr lang="en-GB" sz="1100"/>
          </a:p>
        </p:txBody>
      </p:sp>
      <p:sp>
        <p:nvSpPr>
          <p:cNvPr id="11" name="Rectangle 10">
            <a:extLst>
              <a:ext uri="{FF2B5EF4-FFF2-40B4-BE49-F238E27FC236}">
                <a16:creationId xmlns:a16="http://schemas.microsoft.com/office/drawing/2014/main" id="{CA6580FA-1797-98DA-B298-A7CA0C4DC8BB}"/>
              </a:ext>
            </a:extLst>
          </p:cNvPr>
          <p:cNvSpPr/>
          <p:nvPr/>
        </p:nvSpPr>
        <p:spPr>
          <a:xfrm>
            <a:off x="1203339" y="3863211"/>
            <a:ext cx="4296625" cy="24534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07000"/>
              </a:lnSpc>
              <a:spcAft>
                <a:spcPts val="800"/>
              </a:spcAft>
              <a:buNone/>
            </a:pPr>
            <a:r>
              <a:rPr lang="en-US" sz="1400" b="1" kern="100">
                <a:solidFill>
                  <a:srgbClr val="004679"/>
                </a:solidFill>
                <a:effectLst/>
                <a:latin typeface="Aptos" panose="020B0004020202020204" pitchFamily="34" charset="0"/>
                <a:ea typeface="Aptos" panose="020B0004020202020204" pitchFamily="34" charset="0"/>
                <a:cs typeface="Times New Roman" panose="02020603050405020304" pitchFamily="18" charset="0"/>
              </a:rPr>
              <a:t>Immediate Next Steps for Industry</a:t>
            </a:r>
            <a:endParaRPr lang="en-GB" sz="1400" b="1" kern="100">
              <a:solidFill>
                <a:srgbClr val="004679"/>
              </a:solidFill>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kern="100">
                <a:solidFill>
                  <a:srgbClr val="004679"/>
                </a:solidFill>
                <a:latin typeface="Aptos" panose="020B0004020202020204" pitchFamily="34" charset="0"/>
                <a:ea typeface="Aptos" panose="020B0004020202020204" pitchFamily="34" charset="0"/>
                <a:cs typeface="Times New Roman" panose="02020603050405020304" pitchFamily="18" charset="0"/>
              </a:rPr>
              <a:t>Agree high-level milestones and deliverables for Industry Committee </a:t>
            </a:r>
            <a:endParaRPr lang="en-GB" sz="1400" kern="100">
              <a:solidFill>
                <a:srgbClr val="004679"/>
              </a:solidFill>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kern="100">
                <a:solidFill>
                  <a:srgbClr val="004679"/>
                </a:solidFill>
                <a:effectLst/>
                <a:latin typeface="Aptos" panose="020B0004020202020204" pitchFamily="34" charset="0"/>
                <a:ea typeface="Aptos" panose="020B0004020202020204" pitchFamily="34" charset="0"/>
                <a:cs typeface="Times New Roman" panose="02020603050405020304" pitchFamily="18" charset="0"/>
              </a:rPr>
              <a:t>Appoint Technical Workstream leads and secretariat</a:t>
            </a:r>
            <a:endParaRPr lang="en-GB" sz="1400" kern="100">
              <a:solidFill>
                <a:srgbClr val="004679"/>
              </a:solidFill>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kern="100" err="1">
                <a:solidFill>
                  <a:srgbClr val="004679"/>
                </a:solidFill>
                <a:effectLst/>
                <a:latin typeface="Aptos" panose="020B0004020202020204" pitchFamily="34" charset="0"/>
                <a:ea typeface="Aptos" panose="020B0004020202020204" pitchFamily="34" charset="0"/>
                <a:cs typeface="Times New Roman" panose="02020603050405020304" pitchFamily="18" charset="0"/>
              </a:rPr>
              <a:t>Finalise</a:t>
            </a:r>
            <a:r>
              <a:rPr lang="en-US" sz="1400" kern="100">
                <a:solidFill>
                  <a:srgbClr val="004679"/>
                </a:solidFill>
                <a:effectLst/>
                <a:latin typeface="Aptos" panose="020B0004020202020204" pitchFamily="34" charset="0"/>
                <a:ea typeface="Aptos" panose="020B0004020202020204" pitchFamily="34" charset="0"/>
                <a:cs typeface="Times New Roman" panose="02020603050405020304" pitchFamily="18" charset="0"/>
              </a:rPr>
              <a:t> Terms of Reference for Industry Committee and Technical Workstreams, including details of administration/ support functions</a:t>
            </a:r>
          </a:p>
          <a:p>
            <a:pPr marL="171450" indent="-171450">
              <a:lnSpc>
                <a:spcPct val="107000"/>
              </a:lnSpc>
              <a:spcAft>
                <a:spcPts val="800"/>
              </a:spcAft>
              <a:buFont typeface="Arial" panose="020B0604020202020204" pitchFamily="34" charset="0"/>
              <a:buChar char="•"/>
            </a:pPr>
            <a:r>
              <a:rPr lang="en-US" sz="1400" kern="100">
                <a:solidFill>
                  <a:srgbClr val="004679"/>
                </a:solidFill>
                <a:latin typeface="Aptos" panose="020B0004020202020204" pitchFamily="34" charset="0"/>
                <a:ea typeface="Aptos" panose="020B0004020202020204" pitchFamily="34" charset="0"/>
                <a:cs typeface="Times New Roman" panose="02020603050405020304" pitchFamily="18" charset="0"/>
              </a:rPr>
              <a:t>Call for participants to Technical Workstreams</a:t>
            </a:r>
            <a:endParaRPr lang="en-GB" sz="1400">
              <a:solidFill>
                <a:srgbClr val="004679"/>
              </a:solidFill>
            </a:endParaRPr>
          </a:p>
        </p:txBody>
      </p:sp>
      <p:sp>
        <p:nvSpPr>
          <p:cNvPr id="12" name="Rectangle 11">
            <a:extLst>
              <a:ext uri="{FF2B5EF4-FFF2-40B4-BE49-F238E27FC236}">
                <a16:creationId xmlns:a16="http://schemas.microsoft.com/office/drawing/2014/main" id="{B9B2E8FA-E2BA-42A2-FE5D-1C0A65174F8B}"/>
              </a:ext>
            </a:extLst>
          </p:cNvPr>
          <p:cNvSpPr/>
          <p:nvPr/>
        </p:nvSpPr>
        <p:spPr>
          <a:xfrm>
            <a:off x="7031138" y="3834913"/>
            <a:ext cx="4296625" cy="24534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indent="0">
              <a:lnSpc>
                <a:spcPct val="107000"/>
              </a:lnSpc>
              <a:spcAft>
                <a:spcPts val="800"/>
              </a:spcAft>
              <a:buNone/>
            </a:pPr>
            <a:r>
              <a:rPr lang="en-US" sz="1400" b="1" kern="100">
                <a:solidFill>
                  <a:srgbClr val="004679"/>
                </a:solidFill>
                <a:effectLst/>
                <a:latin typeface="Aptos" panose="020B0004020202020204" pitchFamily="34" charset="0"/>
                <a:ea typeface="Aptos" panose="020B0004020202020204" pitchFamily="34" charset="0"/>
                <a:cs typeface="Times New Roman" panose="02020603050405020304" pitchFamily="18" charset="0"/>
              </a:rPr>
              <a:t>Other Items for Future Development</a:t>
            </a:r>
            <a:endParaRPr lang="en-GB" sz="1400" b="1" kern="100">
              <a:solidFill>
                <a:srgbClr val="004679"/>
              </a:solidFill>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kern="100">
                <a:solidFill>
                  <a:srgbClr val="004679"/>
                </a:solidFill>
                <a:latin typeface="Aptos" panose="020B0004020202020204" pitchFamily="34" charset="0"/>
                <a:cs typeface="Times New Roman" panose="02020603050405020304" pitchFamily="18" charset="0"/>
              </a:rPr>
              <a:t>Outreach and Communications with the broader industry (intra-Europe and internationally)</a:t>
            </a:r>
          </a:p>
          <a:p>
            <a:pPr marL="171450" indent="-171450">
              <a:lnSpc>
                <a:spcPct val="107000"/>
              </a:lnSpc>
              <a:spcAft>
                <a:spcPts val="800"/>
              </a:spcAft>
              <a:buFont typeface="Arial" panose="020B0604020202020204" pitchFamily="34" charset="0"/>
              <a:buChar char="•"/>
            </a:pPr>
            <a:r>
              <a:rPr lang="en-US" sz="1400" kern="100">
                <a:solidFill>
                  <a:srgbClr val="004679"/>
                </a:solidFill>
                <a:latin typeface="Aptos" panose="020B0004020202020204" pitchFamily="34" charset="0"/>
                <a:cs typeface="Times New Roman" panose="02020603050405020304" pitchFamily="18" charset="0"/>
              </a:rPr>
              <a:t>Coordination of testing</a:t>
            </a:r>
          </a:p>
          <a:p>
            <a:pPr marL="171450" indent="-171450">
              <a:lnSpc>
                <a:spcPct val="107000"/>
              </a:lnSpc>
              <a:spcAft>
                <a:spcPts val="800"/>
              </a:spcAft>
              <a:buFont typeface="Arial" panose="020B0604020202020204" pitchFamily="34" charset="0"/>
              <a:buChar char="•"/>
            </a:pPr>
            <a:endParaRPr lang="en-GB" sz="1400">
              <a:solidFill>
                <a:srgbClr val="004679"/>
              </a:solidFill>
            </a:endParaRPr>
          </a:p>
        </p:txBody>
      </p:sp>
    </p:spTree>
    <p:extLst>
      <p:ext uri="{BB962C8B-B14F-4D97-AF65-F5344CB8AC3E}">
        <p14:creationId xmlns:p14="http://schemas.microsoft.com/office/powerpoint/2010/main" val="4255759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867</Words>
  <Application>Microsoft Macintosh PowerPoint</Application>
  <PresentationFormat>Widescreen</PresentationFormat>
  <Paragraphs>138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Tomlinson</dc:creator>
  <cp:lastModifiedBy>William Hodash</cp:lastModifiedBy>
  <cp:revision>4</cp:revision>
  <dcterms:created xsi:type="dcterms:W3CDTF">2024-11-29T09:53:41Z</dcterms:created>
  <dcterms:modified xsi:type="dcterms:W3CDTF">2024-12-17T12:55:16Z</dcterms:modified>
</cp:coreProperties>
</file>