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1093" r:id="rId6"/>
    <p:sldId id="1095" r:id="rId7"/>
    <p:sldId id="292" r:id="rId8"/>
    <p:sldId id="1088" r:id="rId9"/>
    <p:sldId id="257" r:id="rId10"/>
    <p:sldId id="1090" r:id="rId11"/>
    <p:sldId id="1098" r:id="rId12"/>
    <p:sldId id="1094" r:id="rId13"/>
    <p:sldId id="301" r:id="rId14"/>
    <p:sldId id="1092" r:id="rId15"/>
    <p:sldId id="302" r:id="rId16"/>
    <p:sldId id="1099" r:id="rId17"/>
    <p:sldId id="1091" r:id="rId18"/>
    <p:sldId id="282" r:id="rId19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ECE21D-480E-8715-00AC-7063317CD2C7}" name="Carsten Ostermann" initials="CO" userId="S::Carsten.Ostermann@esma.europa.eu::add426c2-e746-4365-a6f3-452ea1e0a9d9" providerId="AD"/>
  <p188:author id="{AC63A02A-EED4-BF2B-117F-EF6B3CDDDC28}" name="Jakub Michalik" initials="JM" userId="S::jakub.michalik@esma.europa.eu::7d6380a2-3bbd-4591-a364-b1e11412f9e8" providerId="AD"/>
  <p188:author id="{6C748D61-3796-101B-D0B2-84F3F683FE0B}" name="Verena Ross" initials="VR" userId="S::verena.ross@esma.europa.eu::9cc25df7-eb1c-49db-a188-82c6b9c4216c" providerId="AD"/>
  <p188:author id="{79956080-BE66-2925-53E3-93A557EFE7AC}" name="Antonio Ocana Alvarez" initials="AOA" userId="S::Antonio.OcanaAlvarez@esma.europa.eu::699224a3-0382-4e53-b3c8-51fa610de7d3" providerId="AD"/>
  <p188:author id="{5A15B7AF-2731-5C67-CFB2-634F2192833D}" name="Karole-Anne Sauvet-Frot" initials="KASF" userId="S::Karole-Anne.Sauvet-Frot@esma.europa.eu::e8fc5e7d-d6a7-4492-bbe6-f0fd25903ff0" providerId="AD"/>
  <p188:author id="{1D03C2C2-D7FD-46B2-7B4E-69E7AC5FC271}" name="Kian Navid" initials="KN" userId="Kian Navid" providerId="None"/>
  <p188:author id="{93E571EE-1BBA-5E8C-326A-FECFE601DF1A}" name="Alberto Garcia" initials="AG " userId="Alberto Garci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AB320-F8E7-423B-9FAF-5F76C237CA68}" v="109" dt="2024-12-10T11:21:12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51652-F0A5-49B7-BE7F-FF435775242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AFB491E-3FEE-4B0E-B753-253EAF989E1D}">
      <dgm:prSet phldrT="[Text]" custT="1"/>
      <dgm:spPr/>
      <dgm:t>
        <a:bodyPr/>
        <a:lstStyle/>
        <a:p>
          <a:r>
            <a:rPr lang="en-GB" sz="5400"/>
            <a:t>L1</a:t>
          </a:r>
        </a:p>
      </dgm:t>
    </dgm:pt>
    <dgm:pt modelId="{CDFDD895-0F2F-41B4-A5E2-F42F5F1A4161}" type="parTrans" cxnId="{EC947401-C7D2-4396-9E1A-D69F8911311D}">
      <dgm:prSet/>
      <dgm:spPr/>
      <dgm:t>
        <a:bodyPr/>
        <a:lstStyle/>
        <a:p>
          <a:endParaRPr lang="en-GB" sz="1400"/>
        </a:p>
      </dgm:t>
    </dgm:pt>
    <dgm:pt modelId="{361459EF-569D-471D-9992-A680EB7C08C8}" type="sibTrans" cxnId="{EC947401-C7D2-4396-9E1A-D69F8911311D}">
      <dgm:prSet/>
      <dgm:spPr/>
      <dgm:t>
        <a:bodyPr/>
        <a:lstStyle/>
        <a:p>
          <a:endParaRPr lang="en-GB" sz="1400"/>
        </a:p>
      </dgm:t>
    </dgm:pt>
    <dgm:pt modelId="{55EE91AD-8E8B-40BD-8D17-CF15FA21FAFD}">
      <dgm:prSet phldrT="[Text]" custT="1"/>
      <dgm:spPr/>
      <dgm:t>
        <a:bodyPr/>
        <a:lstStyle/>
        <a:p>
          <a:r>
            <a:rPr lang="en-GB" sz="2400"/>
            <a:t>CSDR (EC proposal)</a:t>
          </a:r>
        </a:p>
      </dgm:t>
    </dgm:pt>
    <dgm:pt modelId="{64D333DE-9A62-4016-8E58-1E8266FA5DAA}" type="parTrans" cxnId="{566B3CF4-0612-459B-A667-DF11D6948CDE}">
      <dgm:prSet/>
      <dgm:spPr/>
      <dgm:t>
        <a:bodyPr/>
        <a:lstStyle/>
        <a:p>
          <a:endParaRPr lang="en-GB" sz="1400"/>
        </a:p>
      </dgm:t>
    </dgm:pt>
    <dgm:pt modelId="{17240EC9-F921-4DB2-A9FB-252372708683}" type="sibTrans" cxnId="{566B3CF4-0612-459B-A667-DF11D6948CDE}">
      <dgm:prSet/>
      <dgm:spPr/>
      <dgm:t>
        <a:bodyPr/>
        <a:lstStyle/>
        <a:p>
          <a:endParaRPr lang="en-GB" sz="1400"/>
        </a:p>
      </dgm:t>
    </dgm:pt>
    <dgm:pt modelId="{8D76EB9B-CBCA-418B-92B0-618B1D8C74C2}">
      <dgm:prSet phldrT="[Text]" custT="1"/>
      <dgm:spPr/>
      <dgm:t>
        <a:bodyPr/>
        <a:lstStyle/>
        <a:p>
          <a:r>
            <a:rPr lang="en-GB" sz="5400"/>
            <a:t>L2</a:t>
          </a:r>
        </a:p>
      </dgm:t>
    </dgm:pt>
    <dgm:pt modelId="{AB9402B3-B915-42B9-AD57-AF2CEC3C90F6}" type="parTrans" cxnId="{BC785FE4-EE02-4CCD-9974-C10E1EAB16D0}">
      <dgm:prSet/>
      <dgm:spPr/>
      <dgm:t>
        <a:bodyPr/>
        <a:lstStyle/>
        <a:p>
          <a:endParaRPr lang="en-GB" sz="1400"/>
        </a:p>
      </dgm:t>
    </dgm:pt>
    <dgm:pt modelId="{A7089C7C-6C2A-45A3-9EF8-4B63885A4DDF}" type="sibTrans" cxnId="{BC785FE4-EE02-4CCD-9974-C10E1EAB16D0}">
      <dgm:prSet/>
      <dgm:spPr/>
      <dgm:t>
        <a:bodyPr/>
        <a:lstStyle/>
        <a:p>
          <a:endParaRPr lang="en-GB" sz="1400"/>
        </a:p>
      </dgm:t>
    </dgm:pt>
    <dgm:pt modelId="{497A9139-5D22-4FF9-A30B-5BBAFDEC7962}">
      <dgm:prSet phldrT="[Text]" custT="1"/>
      <dgm:spPr/>
      <dgm:t>
        <a:bodyPr/>
        <a:lstStyle/>
        <a:p>
          <a:pPr rtl="0"/>
          <a:r>
            <a:rPr lang="en-GB" sz="1600" b="1">
              <a:latin typeface="+mn-lt"/>
            </a:rPr>
            <a:t>ESMA RTS </a:t>
          </a:r>
          <a:r>
            <a:rPr lang="en-GB" sz="1600">
              <a:latin typeface="+mn-lt"/>
            </a:rPr>
            <a:t>on settlement discipline and tools to improve settlement efficiency</a:t>
          </a:r>
        </a:p>
      </dgm:t>
    </dgm:pt>
    <dgm:pt modelId="{D01DBE2B-042D-4898-8FC6-2C88DFC90B8E}" type="parTrans" cxnId="{843F2F52-F805-4AE9-B9A2-2658E61216F4}">
      <dgm:prSet/>
      <dgm:spPr/>
      <dgm:t>
        <a:bodyPr/>
        <a:lstStyle/>
        <a:p>
          <a:endParaRPr lang="en-GB" sz="1400"/>
        </a:p>
      </dgm:t>
    </dgm:pt>
    <dgm:pt modelId="{1BCAD54C-BE0B-4B43-9ADB-027F02A1AB29}" type="sibTrans" cxnId="{843F2F52-F805-4AE9-B9A2-2658E61216F4}">
      <dgm:prSet/>
      <dgm:spPr/>
      <dgm:t>
        <a:bodyPr/>
        <a:lstStyle/>
        <a:p>
          <a:endParaRPr lang="en-GB" sz="1400"/>
        </a:p>
      </dgm:t>
    </dgm:pt>
    <dgm:pt modelId="{3B7D84A3-0EC5-4D33-8182-9E669F74DB71}">
      <dgm:prSet phldrT="[Text]" custT="1"/>
      <dgm:spPr/>
      <dgm:t>
        <a:bodyPr/>
        <a:lstStyle/>
        <a:p>
          <a:pPr rtl="0"/>
          <a:r>
            <a:rPr lang="en-GB" sz="1600" b="1">
              <a:latin typeface="+mn-lt"/>
            </a:rPr>
            <a:t>EC Delegated Act </a:t>
          </a:r>
          <a:r>
            <a:rPr lang="en-GB" sz="1600">
              <a:latin typeface="+mn-lt"/>
            </a:rPr>
            <a:t>on the scope of settlement discipline (based on ESMA technical advice)</a:t>
          </a:r>
        </a:p>
      </dgm:t>
    </dgm:pt>
    <dgm:pt modelId="{7A88872B-2DFE-4EF4-A53C-7DBAA9170E6D}" type="parTrans" cxnId="{B1E50F86-621A-4D6C-9F7A-FC4963745B41}">
      <dgm:prSet/>
      <dgm:spPr/>
      <dgm:t>
        <a:bodyPr/>
        <a:lstStyle/>
        <a:p>
          <a:endParaRPr lang="en-GB" sz="1400"/>
        </a:p>
      </dgm:t>
    </dgm:pt>
    <dgm:pt modelId="{FA41914A-6464-4427-B986-7A5E68AEC0E1}" type="sibTrans" cxnId="{B1E50F86-621A-4D6C-9F7A-FC4963745B41}">
      <dgm:prSet/>
      <dgm:spPr/>
      <dgm:t>
        <a:bodyPr/>
        <a:lstStyle/>
        <a:p>
          <a:endParaRPr lang="en-GB" sz="1400"/>
        </a:p>
      </dgm:t>
    </dgm:pt>
    <dgm:pt modelId="{C339169E-7F33-4C22-AA29-6C06699A9ECE}">
      <dgm:prSet phldrT="[Text]" custT="1"/>
      <dgm:spPr/>
      <dgm:t>
        <a:bodyPr/>
        <a:lstStyle/>
        <a:p>
          <a:r>
            <a:rPr lang="en-GB" sz="5400"/>
            <a:t>L3</a:t>
          </a:r>
        </a:p>
      </dgm:t>
    </dgm:pt>
    <dgm:pt modelId="{EEC0C7D9-B5C6-4820-A794-185EBEFAD942}" type="parTrans" cxnId="{197D9DAB-DA1A-4BC5-ADE1-0452E2A2F372}">
      <dgm:prSet/>
      <dgm:spPr/>
      <dgm:t>
        <a:bodyPr/>
        <a:lstStyle/>
        <a:p>
          <a:endParaRPr lang="en-GB" sz="1400"/>
        </a:p>
      </dgm:t>
    </dgm:pt>
    <dgm:pt modelId="{05AA56E1-5A9E-4304-BF36-DBF7E62635B7}" type="sibTrans" cxnId="{197D9DAB-DA1A-4BC5-ADE1-0452E2A2F372}">
      <dgm:prSet/>
      <dgm:spPr/>
      <dgm:t>
        <a:bodyPr/>
        <a:lstStyle/>
        <a:p>
          <a:endParaRPr lang="en-GB" sz="1400"/>
        </a:p>
      </dgm:t>
    </dgm:pt>
    <dgm:pt modelId="{321F4106-6AC7-4D63-8AE0-F28B1178D0A6}">
      <dgm:prSet phldrT="[Text]" custT="1"/>
      <dgm:spPr/>
      <dgm:t>
        <a:bodyPr/>
        <a:lstStyle/>
        <a:p>
          <a:r>
            <a:rPr lang="en-GB" sz="1800" b="1"/>
            <a:t>Guidelines</a:t>
          </a:r>
          <a:r>
            <a:rPr lang="en-GB" sz="1800"/>
            <a:t> on standardised procedures (allocation and confirmation) (ESMA)</a:t>
          </a:r>
        </a:p>
      </dgm:t>
    </dgm:pt>
    <dgm:pt modelId="{AD6FEEA2-2B16-4F32-9049-AE84E83EBD03}" type="parTrans" cxnId="{9B7D791E-A75A-4CDE-809A-15C4CE155320}">
      <dgm:prSet/>
      <dgm:spPr/>
      <dgm:t>
        <a:bodyPr/>
        <a:lstStyle/>
        <a:p>
          <a:endParaRPr lang="en-GB" sz="1400"/>
        </a:p>
      </dgm:t>
    </dgm:pt>
    <dgm:pt modelId="{D8C0060D-2AC5-400C-91D8-DC2FC695CE72}" type="sibTrans" cxnId="{9B7D791E-A75A-4CDE-809A-15C4CE155320}">
      <dgm:prSet/>
      <dgm:spPr/>
      <dgm:t>
        <a:bodyPr/>
        <a:lstStyle/>
        <a:p>
          <a:endParaRPr lang="en-GB" sz="1400"/>
        </a:p>
      </dgm:t>
    </dgm:pt>
    <dgm:pt modelId="{644A0807-F65A-4CA0-9DE6-040441031AE5}">
      <dgm:prSet phldr="0" custT="1"/>
      <dgm:spPr/>
      <dgm:t>
        <a:bodyPr/>
        <a:lstStyle/>
        <a:p>
          <a:pPr rtl="0"/>
          <a:r>
            <a:rPr lang="en-GB" sz="1600" b="1">
              <a:latin typeface="+mn-lt"/>
            </a:rPr>
            <a:t>EC Delegated Act </a:t>
          </a:r>
          <a:r>
            <a:rPr lang="en-GB" sz="1600">
              <a:latin typeface="+mn-lt"/>
            </a:rPr>
            <a:t>on penalty rates (based on ESMA technical advice)</a:t>
          </a:r>
        </a:p>
      </dgm:t>
    </dgm:pt>
    <dgm:pt modelId="{51F96412-9392-4BE2-9B40-A9CCEF2CFA9D}" type="parTrans" cxnId="{5D96025B-3D51-458D-91C7-EC8586FD988D}">
      <dgm:prSet/>
      <dgm:spPr/>
      <dgm:t>
        <a:bodyPr/>
        <a:lstStyle/>
        <a:p>
          <a:endParaRPr lang="en-GB" sz="1400"/>
        </a:p>
      </dgm:t>
    </dgm:pt>
    <dgm:pt modelId="{ACFE96DC-B655-4F18-A9C9-8F4D6EF45CFA}" type="sibTrans" cxnId="{5D96025B-3D51-458D-91C7-EC8586FD988D}">
      <dgm:prSet/>
      <dgm:spPr/>
      <dgm:t>
        <a:bodyPr/>
        <a:lstStyle/>
        <a:p>
          <a:endParaRPr lang="en-GB" sz="1400"/>
        </a:p>
      </dgm:t>
    </dgm:pt>
    <dgm:pt modelId="{B8952F79-85B6-4C40-9E12-70EE587305BB}" type="pres">
      <dgm:prSet presAssocID="{D8551652-F0A5-49B7-BE7F-FF4357752422}" presName="Name0" presStyleCnt="0">
        <dgm:presLayoutVars>
          <dgm:dir/>
          <dgm:animLvl val="lvl"/>
          <dgm:resizeHandles val="exact"/>
        </dgm:presLayoutVars>
      </dgm:prSet>
      <dgm:spPr/>
    </dgm:pt>
    <dgm:pt modelId="{0CC0B984-3B7A-43BE-91D2-8CFB7E376CEB}" type="pres">
      <dgm:prSet presAssocID="{9AFB491E-3FEE-4B0E-B753-253EAF989E1D}" presName="linNode" presStyleCnt="0"/>
      <dgm:spPr/>
    </dgm:pt>
    <dgm:pt modelId="{A298F301-79BD-4210-8EDC-977924F5562A}" type="pres">
      <dgm:prSet presAssocID="{9AFB491E-3FEE-4B0E-B753-253EAF989E1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3122309-13B0-4C61-860B-C94C2AC21507}" type="pres">
      <dgm:prSet presAssocID="{9AFB491E-3FEE-4B0E-B753-253EAF989E1D}" presName="descendantText" presStyleLbl="alignAccFollowNode1" presStyleIdx="0" presStyleCnt="3">
        <dgm:presLayoutVars>
          <dgm:bulletEnabled val="1"/>
        </dgm:presLayoutVars>
      </dgm:prSet>
      <dgm:spPr/>
    </dgm:pt>
    <dgm:pt modelId="{465C06E9-49DA-4B73-B3F4-8768B06D09DD}" type="pres">
      <dgm:prSet presAssocID="{361459EF-569D-471D-9992-A680EB7C08C8}" presName="sp" presStyleCnt="0"/>
      <dgm:spPr/>
    </dgm:pt>
    <dgm:pt modelId="{AEDA4AEF-64FA-46F9-96B3-8BF1E697E038}" type="pres">
      <dgm:prSet presAssocID="{8D76EB9B-CBCA-418B-92B0-618B1D8C74C2}" presName="linNode" presStyleCnt="0"/>
      <dgm:spPr/>
    </dgm:pt>
    <dgm:pt modelId="{6D47C633-DC6B-45B7-9F4A-E3C75CDE284A}" type="pres">
      <dgm:prSet presAssocID="{8D76EB9B-CBCA-418B-92B0-618B1D8C74C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61961E7-17F8-4817-9D6C-14939CB7948D}" type="pres">
      <dgm:prSet presAssocID="{8D76EB9B-CBCA-418B-92B0-618B1D8C74C2}" presName="descendantText" presStyleLbl="alignAccFollowNode1" presStyleIdx="1" presStyleCnt="3" custScaleY="219533">
        <dgm:presLayoutVars>
          <dgm:bulletEnabled val="1"/>
        </dgm:presLayoutVars>
      </dgm:prSet>
      <dgm:spPr/>
    </dgm:pt>
    <dgm:pt modelId="{08AB6F75-E5B3-4938-8941-F2A66C144CE1}" type="pres">
      <dgm:prSet presAssocID="{A7089C7C-6C2A-45A3-9EF8-4B63885A4DDF}" presName="sp" presStyleCnt="0"/>
      <dgm:spPr/>
    </dgm:pt>
    <dgm:pt modelId="{0B266834-4A8C-4090-A6C4-A6C9997C43FF}" type="pres">
      <dgm:prSet presAssocID="{C339169E-7F33-4C22-AA29-6C06699A9ECE}" presName="linNode" presStyleCnt="0"/>
      <dgm:spPr/>
    </dgm:pt>
    <dgm:pt modelId="{7FD11CE7-75C0-42C1-B397-1FB982D04700}" type="pres">
      <dgm:prSet presAssocID="{C339169E-7F33-4C22-AA29-6C06699A9EC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820EEB9-6A9C-4912-A490-A61F8575DF77}" type="pres">
      <dgm:prSet presAssocID="{C339169E-7F33-4C22-AA29-6C06699A9EC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C947401-C7D2-4396-9E1A-D69F8911311D}" srcId="{D8551652-F0A5-49B7-BE7F-FF4357752422}" destId="{9AFB491E-3FEE-4B0E-B753-253EAF989E1D}" srcOrd="0" destOrd="0" parTransId="{CDFDD895-0F2F-41B4-A5E2-F42F5F1A4161}" sibTransId="{361459EF-569D-471D-9992-A680EB7C08C8}"/>
    <dgm:cxn modelId="{9B7D791E-A75A-4CDE-809A-15C4CE155320}" srcId="{C339169E-7F33-4C22-AA29-6C06699A9ECE}" destId="{321F4106-6AC7-4D63-8AE0-F28B1178D0A6}" srcOrd="0" destOrd="0" parTransId="{AD6FEEA2-2B16-4F32-9049-AE84E83EBD03}" sibTransId="{D8C0060D-2AC5-400C-91D8-DC2FC695CE72}"/>
    <dgm:cxn modelId="{6CDE7A3A-DCDA-4C42-BB10-8A9F0557D3CF}" type="presOf" srcId="{3B7D84A3-0EC5-4D33-8182-9E669F74DB71}" destId="{161961E7-17F8-4817-9D6C-14939CB7948D}" srcOrd="0" destOrd="1" presId="urn:microsoft.com/office/officeart/2005/8/layout/vList5"/>
    <dgm:cxn modelId="{843F2F52-F805-4AE9-B9A2-2658E61216F4}" srcId="{8D76EB9B-CBCA-418B-92B0-618B1D8C74C2}" destId="{497A9139-5D22-4FF9-A30B-5BBAFDEC7962}" srcOrd="0" destOrd="0" parTransId="{D01DBE2B-042D-4898-8FC6-2C88DFC90B8E}" sibTransId="{1BCAD54C-BE0B-4B43-9ADB-027F02A1AB29}"/>
    <dgm:cxn modelId="{5D96025B-3D51-458D-91C7-EC8586FD988D}" srcId="{8D76EB9B-CBCA-418B-92B0-618B1D8C74C2}" destId="{644A0807-F65A-4CA0-9DE6-040441031AE5}" srcOrd="2" destOrd="0" parTransId="{51F96412-9392-4BE2-9B40-A9CCEF2CFA9D}" sibTransId="{ACFE96DC-B655-4F18-A9C9-8F4D6EF45CFA}"/>
    <dgm:cxn modelId="{B1E50F86-621A-4D6C-9F7A-FC4963745B41}" srcId="{8D76EB9B-CBCA-418B-92B0-618B1D8C74C2}" destId="{3B7D84A3-0EC5-4D33-8182-9E669F74DB71}" srcOrd="1" destOrd="0" parTransId="{7A88872B-2DFE-4EF4-A53C-7DBAA9170E6D}" sibTransId="{FA41914A-6464-4427-B986-7A5E68AEC0E1}"/>
    <dgm:cxn modelId="{9431A199-6122-436C-8886-04FC837D8A12}" type="presOf" srcId="{55EE91AD-8E8B-40BD-8D17-CF15FA21FAFD}" destId="{83122309-13B0-4C61-860B-C94C2AC21507}" srcOrd="0" destOrd="0" presId="urn:microsoft.com/office/officeart/2005/8/layout/vList5"/>
    <dgm:cxn modelId="{197D9DAB-DA1A-4BC5-ADE1-0452E2A2F372}" srcId="{D8551652-F0A5-49B7-BE7F-FF4357752422}" destId="{C339169E-7F33-4C22-AA29-6C06699A9ECE}" srcOrd="2" destOrd="0" parTransId="{EEC0C7D9-B5C6-4820-A794-185EBEFAD942}" sibTransId="{05AA56E1-5A9E-4304-BF36-DBF7E62635B7}"/>
    <dgm:cxn modelId="{7FC8C7AC-5ECF-47C6-A769-25C8B5060FE4}" type="presOf" srcId="{C339169E-7F33-4C22-AA29-6C06699A9ECE}" destId="{7FD11CE7-75C0-42C1-B397-1FB982D04700}" srcOrd="0" destOrd="0" presId="urn:microsoft.com/office/officeart/2005/8/layout/vList5"/>
    <dgm:cxn modelId="{955211AE-E6A7-4661-A2F0-0AF1C1357DB8}" type="presOf" srcId="{8D76EB9B-CBCA-418B-92B0-618B1D8C74C2}" destId="{6D47C633-DC6B-45B7-9F4A-E3C75CDE284A}" srcOrd="0" destOrd="0" presId="urn:microsoft.com/office/officeart/2005/8/layout/vList5"/>
    <dgm:cxn modelId="{565162BB-20EB-46BE-A60D-8129F71FE8FE}" type="presOf" srcId="{D8551652-F0A5-49B7-BE7F-FF4357752422}" destId="{B8952F79-85B6-4C40-9E12-70EE587305BB}" srcOrd="0" destOrd="0" presId="urn:microsoft.com/office/officeart/2005/8/layout/vList5"/>
    <dgm:cxn modelId="{EDFF7BC1-5D98-476B-AFFB-41245E827B3B}" type="presOf" srcId="{644A0807-F65A-4CA0-9DE6-040441031AE5}" destId="{161961E7-17F8-4817-9D6C-14939CB7948D}" srcOrd="0" destOrd="2" presId="urn:microsoft.com/office/officeart/2005/8/layout/vList5"/>
    <dgm:cxn modelId="{5D0A60CF-7FA2-4616-AAAA-9D007DAFBDA9}" type="presOf" srcId="{9AFB491E-3FEE-4B0E-B753-253EAF989E1D}" destId="{A298F301-79BD-4210-8EDC-977924F5562A}" srcOrd="0" destOrd="0" presId="urn:microsoft.com/office/officeart/2005/8/layout/vList5"/>
    <dgm:cxn modelId="{19C02ADC-3B34-41E9-9ECD-2E90427F3460}" type="presOf" srcId="{497A9139-5D22-4FF9-A30B-5BBAFDEC7962}" destId="{161961E7-17F8-4817-9D6C-14939CB7948D}" srcOrd="0" destOrd="0" presId="urn:microsoft.com/office/officeart/2005/8/layout/vList5"/>
    <dgm:cxn modelId="{BC785FE4-EE02-4CCD-9974-C10E1EAB16D0}" srcId="{D8551652-F0A5-49B7-BE7F-FF4357752422}" destId="{8D76EB9B-CBCA-418B-92B0-618B1D8C74C2}" srcOrd="1" destOrd="0" parTransId="{AB9402B3-B915-42B9-AD57-AF2CEC3C90F6}" sibTransId="{A7089C7C-6C2A-45A3-9EF8-4B63885A4DDF}"/>
    <dgm:cxn modelId="{22996AEC-8934-4D58-8CDD-26B81B927BA9}" type="presOf" srcId="{321F4106-6AC7-4D63-8AE0-F28B1178D0A6}" destId="{C820EEB9-6A9C-4912-A490-A61F8575DF77}" srcOrd="0" destOrd="0" presId="urn:microsoft.com/office/officeart/2005/8/layout/vList5"/>
    <dgm:cxn modelId="{566B3CF4-0612-459B-A667-DF11D6948CDE}" srcId="{9AFB491E-3FEE-4B0E-B753-253EAF989E1D}" destId="{55EE91AD-8E8B-40BD-8D17-CF15FA21FAFD}" srcOrd="0" destOrd="0" parTransId="{64D333DE-9A62-4016-8E58-1E8266FA5DAA}" sibTransId="{17240EC9-F921-4DB2-A9FB-252372708683}"/>
    <dgm:cxn modelId="{F3B75265-5780-438B-BBEE-29C8F391F618}" type="presParOf" srcId="{B8952F79-85B6-4C40-9E12-70EE587305BB}" destId="{0CC0B984-3B7A-43BE-91D2-8CFB7E376CEB}" srcOrd="0" destOrd="0" presId="urn:microsoft.com/office/officeart/2005/8/layout/vList5"/>
    <dgm:cxn modelId="{BA49AB8C-8FFC-43B7-A75A-DC4F871D9D52}" type="presParOf" srcId="{0CC0B984-3B7A-43BE-91D2-8CFB7E376CEB}" destId="{A298F301-79BD-4210-8EDC-977924F5562A}" srcOrd="0" destOrd="0" presId="urn:microsoft.com/office/officeart/2005/8/layout/vList5"/>
    <dgm:cxn modelId="{F46E31C3-7E14-4EA6-86E6-1D86FC6F2F76}" type="presParOf" srcId="{0CC0B984-3B7A-43BE-91D2-8CFB7E376CEB}" destId="{83122309-13B0-4C61-860B-C94C2AC21507}" srcOrd="1" destOrd="0" presId="urn:microsoft.com/office/officeart/2005/8/layout/vList5"/>
    <dgm:cxn modelId="{7E058CCB-1FEF-4C74-A1B5-BD844FF16043}" type="presParOf" srcId="{B8952F79-85B6-4C40-9E12-70EE587305BB}" destId="{465C06E9-49DA-4B73-B3F4-8768B06D09DD}" srcOrd="1" destOrd="0" presId="urn:microsoft.com/office/officeart/2005/8/layout/vList5"/>
    <dgm:cxn modelId="{4569153E-D30C-4C2B-A4B9-734DD7169865}" type="presParOf" srcId="{B8952F79-85B6-4C40-9E12-70EE587305BB}" destId="{AEDA4AEF-64FA-46F9-96B3-8BF1E697E038}" srcOrd="2" destOrd="0" presId="urn:microsoft.com/office/officeart/2005/8/layout/vList5"/>
    <dgm:cxn modelId="{2681FC16-EAEE-4AE5-84E9-468588F98C8F}" type="presParOf" srcId="{AEDA4AEF-64FA-46F9-96B3-8BF1E697E038}" destId="{6D47C633-DC6B-45B7-9F4A-E3C75CDE284A}" srcOrd="0" destOrd="0" presId="urn:microsoft.com/office/officeart/2005/8/layout/vList5"/>
    <dgm:cxn modelId="{07F8A99F-74C8-4B11-B74F-A19CCCEE94EF}" type="presParOf" srcId="{AEDA4AEF-64FA-46F9-96B3-8BF1E697E038}" destId="{161961E7-17F8-4817-9D6C-14939CB7948D}" srcOrd="1" destOrd="0" presId="urn:microsoft.com/office/officeart/2005/8/layout/vList5"/>
    <dgm:cxn modelId="{8F0368CF-44F8-4F5F-855E-2CFDE8CE3BB8}" type="presParOf" srcId="{B8952F79-85B6-4C40-9E12-70EE587305BB}" destId="{08AB6F75-E5B3-4938-8941-F2A66C144CE1}" srcOrd="3" destOrd="0" presId="urn:microsoft.com/office/officeart/2005/8/layout/vList5"/>
    <dgm:cxn modelId="{3739FF94-C5F1-42B7-8E02-84C827820EFF}" type="presParOf" srcId="{B8952F79-85B6-4C40-9E12-70EE587305BB}" destId="{0B266834-4A8C-4090-A6C4-A6C9997C43FF}" srcOrd="4" destOrd="0" presId="urn:microsoft.com/office/officeart/2005/8/layout/vList5"/>
    <dgm:cxn modelId="{66E0C380-6F7E-405D-B5CF-9A76A2CF472D}" type="presParOf" srcId="{0B266834-4A8C-4090-A6C4-A6C9997C43FF}" destId="{7FD11CE7-75C0-42C1-B397-1FB982D04700}" srcOrd="0" destOrd="0" presId="urn:microsoft.com/office/officeart/2005/8/layout/vList5"/>
    <dgm:cxn modelId="{D8CCEE09-B80C-49D5-B13C-7115C5A92688}" type="presParOf" srcId="{0B266834-4A8C-4090-A6C4-A6C9997C43FF}" destId="{C820EEB9-6A9C-4912-A490-A61F8575DF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44D0E-6C77-474D-A18F-3B936D162B4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B08199C-C03C-466E-9921-55175637F913}">
      <dgm:prSet phldrT="[Text]"/>
      <dgm:spPr/>
      <dgm:t>
        <a:bodyPr/>
        <a:lstStyle/>
        <a:p>
          <a:r>
            <a:rPr lang="en-GB"/>
            <a:t>CSDR</a:t>
          </a:r>
        </a:p>
      </dgm:t>
    </dgm:pt>
    <dgm:pt modelId="{12169F9C-2023-4A3C-820F-6AB4B835F970}" type="parTrans" cxnId="{7D8C1ADA-C345-4C7B-BC9A-A5602FE1C1E2}">
      <dgm:prSet/>
      <dgm:spPr/>
      <dgm:t>
        <a:bodyPr/>
        <a:lstStyle/>
        <a:p>
          <a:endParaRPr lang="en-GB"/>
        </a:p>
      </dgm:t>
    </dgm:pt>
    <dgm:pt modelId="{72E4F602-02E2-4D69-8EA4-55BB6E602231}" type="sibTrans" cxnId="{7D8C1ADA-C345-4C7B-BC9A-A5602FE1C1E2}">
      <dgm:prSet/>
      <dgm:spPr/>
      <dgm:t>
        <a:bodyPr/>
        <a:lstStyle/>
        <a:p>
          <a:endParaRPr lang="en-GB"/>
        </a:p>
      </dgm:t>
    </dgm:pt>
    <dgm:pt modelId="{38509D5A-5D4A-4472-9A53-7F3957060169}">
      <dgm:prSet phldrT="[Text]"/>
      <dgm:spPr/>
      <dgm:t>
        <a:bodyPr/>
        <a:lstStyle/>
        <a:p>
          <a:r>
            <a:rPr lang="en-GB"/>
            <a:t>Article 5(2) on T+1</a:t>
          </a:r>
        </a:p>
        <a:p>
          <a:endParaRPr lang="en-GB"/>
        </a:p>
      </dgm:t>
    </dgm:pt>
    <dgm:pt modelId="{F8E42466-51E2-45F8-9ED7-B1727FF32604}" type="parTrans" cxnId="{717776A4-91C3-47F9-9FDE-9556D24BBEB3}">
      <dgm:prSet/>
      <dgm:spPr/>
      <dgm:t>
        <a:bodyPr/>
        <a:lstStyle/>
        <a:p>
          <a:endParaRPr lang="en-GB"/>
        </a:p>
      </dgm:t>
    </dgm:pt>
    <dgm:pt modelId="{79F07F20-024C-4915-8D30-C03766B20F60}" type="sibTrans" cxnId="{717776A4-91C3-47F9-9FDE-9556D24BBEB3}">
      <dgm:prSet/>
      <dgm:spPr/>
      <dgm:t>
        <a:bodyPr/>
        <a:lstStyle/>
        <a:p>
          <a:endParaRPr lang="en-GB"/>
        </a:p>
      </dgm:t>
    </dgm:pt>
    <dgm:pt modelId="{BCF619F8-9C04-41C6-B996-1C9767719F17}">
      <dgm:prSet phldrT="[Text]"/>
      <dgm:spPr/>
      <dgm:t>
        <a:bodyPr/>
        <a:lstStyle/>
        <a:p>
          <a:r>
            <a:rPr lang="en-GB"/>
            <a:t>Transition date</a:t>
          </a:r>
        </a:p>
      </dgm:t>
    </dgm:pt>
    <dgm:pt modelId="{07FF3F6A-45AD-46B3-883F-9E6250FA22D5}" type="parTrans" cxnId="{09133451-24C5-4B15-B887-11EBD8248DED}">
      <dgm:prSet/>
      <dgm:spPr/>
      <dgm:t>
        <a:bodyPr/>
        <a:lstStyle/>
        <a:p>
          <a:endParaRPr lang="en-GB"/>
        </a:p>
      </dgm:t>
    </dgm:pt>
    <dgm:pt modelId="{22C95201-8093-41E9-AA06-4E21D3BDF7DB}" type="sibTrans" cxnId="{09133451-24C5-4B15-B887-11EBD8248DED}">
      <dgm:prSet/>
      <dgm:spPr/>
      <dgm:t>
        <a:bodyPr/>
        <a:lstStyle/>
        <a:p>
          <a:endParaRPr lang="en-GB"/>
        </a:p>
      </dgm:t>
    </dgm:pt>
    <dgm:pt modelId="{ACD4558E-8CEC-49FB-9AB7-1E11239FDA21}">
      <dgm:prSet phldrT="[Text]"/>
      <dgm:spPr/>
      <dgm:t>
        <a:bodyPr/>
        <a:lstStyle/>
        <a:p>
          <a:r>
            <a:rPr lang="en-GB"/>
            <a:t>RTS on settlement discipline</a:t>
          </a:r>
        </a:p>
      </dgm:t>
    </dgm:pt>
    <dgm:pt modelId="{9B727684-E9D7-4B21-BA2F-34844BD27FBF}" type="parTrans" cxnId="{0E31D033-57AE-4FCE-ACB3-5BC6F19574CB}">
      <dgm:prSet/>
      <dgm:spPr/>
      <dgm:t>
        <a:bodyPr/>
        <a:lstStyle/>
        <a:p>
          <a:endParaRPr lang="en-GB"/>
        </a:p>
      </dgm:t>
    </dgm:pt>
    <dgm:pt modelId="{338EFB37-1659-42BC-9D1C-60F72516DB14}" type="sibTrans" cxnId="{0E31D033-57AE-4FCE-ACB3-5BC6F19574CB}">
      <dgm:prSet/>
      <dgm:spPr/>
      <dgm:t>
        <a:bodyPr/>
        <a:lstStyle/>
        <a:p>
          <a:endParaRPr lang="en-GB"/>
        </a:p>
      </dgm:t>
    </dgm:pt>
    <dgm:pt modelId="{5BB19143-2B02-432C-8E87-F9B10D043470}">
      <dgm:prSet phldrT="[Text]" custT="1"/>
      <dgm:spPr/>
      <dgm:t>
        <a:bodyPr/>
        <a:lstStyle/>
        <a:p>
          <a:r>
            <a:rPr lang="en-GB" sz="2000">
              <a:latin typeface="+mn-lt"/>
            </a:rPr>
            <a:t>Allocation and confirmation deadlines</a:t>
          </a:r>
        </a:p>
      </dgm:t>
    </dgm:pt>
    <dgm:pt modelId="{2C1407F1-AA40-4E9C-B108-CB8A48F0A60E}" type="parTrans" cxnId="{10FE16D7-2DA0-453C-A2D7-0C9A07FEEB22}">
      <dgm:prSet/>
      <dgm:spPr/>
      <dgm:t>
        <a:bodyPr/>
        <a:lstStyle/>
        <a:p>
          <a:endParaRPr lang="en-GB"/>
        </a:p>
      </dgm:t>
    </dgm:pt>
    <dgm:pt modelId="{CB828196-D4A7-4579-9DCB-99BED8EB1931}" type="sibTrans" cxnId="{10FE16D7-2DA0-453C-A2D7-0C9A07FEEB22}">
      <dgm:prSet/>
      <dgm:spPr/>
      <dgm:t>
        <a:bodyPr/>
        <a:lstStyle/>
        <a:p>
          <a:endParaRPr lang="en-GB"/>
        </a:p>
      </dgm:t>
    </dgm:pt>
    <dgm:pt modelId="{CFDB85D1-1313-405A-A07A-7E045C55547E}">
      <dgm:prSet phldrT="[Text]" custT="1"/>
      <dgm:spPr/>
      <dgm:t>
        <a:bodyPr/>
        <a:lstStyle/>
        <a:p>
          <a:r>
            <a:rPr lang="en-GB" sz="2000">
              <a:latin typeface="+mn-lt"/>
            </a:rPr>
            <a:t>CSD functionalities: partial settlement, hold and release</a:t>
          </a:r>
        </a:p>
      </dgm:t>
    </dgm:pt>
    <dgm:pt modelId="{0AC503D4-3EA3-4BB2-B473-51F2AF8CDF37}" type="parTrans" cxnId="{FC3156C7-0709-4325-A09A-B14C8ED06DA5}">
      <dgm:prSet/>
      <dgm:spPr/>
      <dgm:t>
        <a:bodyPr/>
        <a:lstStyle/>
        <a:p>
          <a:endParaRPr lang="en-GB"/>
        </a:p>
      </dgm:t>
    </dgm:pt>
    <dgm:pt modelId="{CD42E38C-5786-44F3-A34C-AFF6B73F7714}" type="sibTrans" cxnId="{FC3156C7-0709-4325-A09A-B14C8ED06DA5}">
      <dgm:prSet/>
      <dgm:spPr/>
      <dgm:t>
        <a:bodyPr/>
        <a:lstStyle/>
        <a:p>
          <a:endParaRPr lang="en-GB"/>
        </a:p>
      </dgm:t>
    </dgm:pt>
    <dgm:pt modelId="{4EB1F744-4CE2-402C-8011-60A521B1743A}">
      <dgm:prSet phldr="0" custT="1"/>
      <dgm:spPr/>
      <dgm:t>
        <a:bodyPr/>
        <a:lstStyle/>
        <a:p>
          <a:pPr rtl="0"/>
          <a:r>
            <a:rPr lang="en-GB" sz="2000">
              <a:latin typeface="+mn-lt"/>
            </a:rPr>
            <a:t>Additional tools to improve settlement efficiency</a:t>
          </a:r>
        </a:p>
      </dgm:t>
    </dgm:pt>
    <dgm:pt modelId="{FA78A41A-39BD-4818-9F5F-5B017CFB1431}" type="parTrans" cxnId="{8C5AFF48-E6B9-4A24-9629-39A9E2470E80}">
      <dgm:prSet/>
      <dgm:spPr/>
      <dgm:t>
        <a:bodyPr/>
        <a:lstStyle/>
        <a:p>
          <a:endParaRPr lang="en-GB"/>
        </a:p>
      </dgm:t>
    </dgm:pt>
    <dgm:pt modelId="{D303EDA5-370E-4401-8083-3BF3A8E122C5}" type="sibTrans" cxnId="{8C5AFF48-E6B9-4A24-9629-39A9E2470E80}">
      <dgm:prSet/>
      <dgm:spPr/>
      <dgm:t>
        <a:bodyPr/>
        <a:lstStyle/>
        <a:p>
          <a:endParaRPr lang="en-GB"/>
        </a:p>
      </dgm:t>
    </dgm:pt>
    <dgm:pt modelId="{7F06B430-8569-4156-9239-792B68092B31}">
      <dgm:prSet phldr="0" custT="1"/>
      <dgm:spPr/>
      <dgm:t>
        <a:bodyPr/>
        <a:lstStyle/>
        <a:p>
          <a:pPr rtl="0"/>
          <a:r>
            <a:rPr lang="en-GB" sz="2000">
              <a:latin typeface="+mn-lt"/>
            </a:rPr>
            <a:t>Other aspects TBD</a:t>
          </a:r>
        </a:p>
      </dgm:t>
    </dgm:pt>
    <dgm:pt modelId="{52FEEFFF-E64E-45ED-A714-6B5206594AD0}" type="parTrans" cxnId="{66F15A17-E07A-4074-A43D-B04427BE2860}">
      <dgm:prSet/>
      <dgm:spPr/>
    </dgm:pt>
    <dgm:pt modelId="{4943C39B-76C3-414A-8686-193970D70E24}" type="sibTrans" cxnId="{66F15A17-E07A-4074-A43D-B04427BE2860}">
      <dgm:prSet/>
      <dgm:spPr/>
    </dgm:pt>
    <dgm:pt modelId="{981EA56C-D751-4D11-B730-33BFF0493C56}" type="pres">
      <dgm:prSet presAssocID="{06244D0E-6C77-474D-A18F-3B936D162B4D}" presName="Name0" presStyleCnt="0">
        <dgm:presLayoutVars>
          <dgm:dir/>
          <dgm:animLvl val="lvl"/>
          <dgm:resizeHandles val="exact"/>
        </dgm:presLayoutVars>
      </dgm:prSet>
      <dgm:spPr/>
    </dgm:pt>
    <dgm:pt modelId="{B8F472C4-70B7-4221-B62A-4C03612ECDEF}" type="pres">
      <dgm:prSet presAssocID="{DB08199C-C03C-466E-9921-55175637F913}" presName="composite" presStyleCnt="0"/>
      <dgm:spPr/>
    </dgm:pt>
    <dgm:pt modelId="{DA383FD3-8E69-4051-AFB1-63C917893586}" type="pres">
      <dgm:prSet presAssocID="{DB08199C-C03C-466E-9921-55175637F91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DD8D90D-40ED-454C-BC7E-E0B7C34A8D6B}" type="pres">
      <dgm:prSet presAssocID="{DB08199C-C03C-466E-9921-55175637F913}" presName="desTx" presStyleLbl="alignAccFollowNode1" presStyleIdx="0" presStyleCnt="2">
        <dgm:presLayoutVars>
          <dgm:bulletEnabled val="1"/>
        </dgm:presLayoutVars>
      </dgm:prSet>
      <dgm:spPr/>
    </dgm:pt>
    <dgm:pt modelId="{9096F8BD-D3A0-4890-A24A-C19F3BCBFE05}" type="pres">
      <dgm:prSet presAssocID="{72E4F602-02E2-4D69-8EA4-55BB6E602231}" presName="space" presStyleCnt="0"/>
      <dgm:spPr/>
    </dgm:pt>
    <dgm:pt modelId="{61017A0B-D177-45D1-9FA3-55DCBA06A4B8}" type="pres">
      <dgm:prSet presAssocID="{ACD4558E-8CEC-49FB-9AB7-1E11239FDA21}" presName="composite" presStyleCnt="0"/>
      <dgm:spPr/>
    </dgm:pt>
    <dgm:pt modelId="{8A3DA9B2-A430-41E4-AAE5-5A4D8EBA2164}" type="pres">
      <dgm:prSet presAssocID="{ACD4558E-8CEC-49FB-9AB7-1E11239FDA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7A81609-5B06-4324-A1DC-B49DA5E9D75B}" type="pres">
      <dgm:prSet presAssocID="{ACD4558E-8CEC-49FB-9AB7-1E11239FDA2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6F15A17-E07A-4074-A43D-B04427BE2860}" srcId="{ACD4558E-8CEC-49FB-9AB7-1E11239FDA21}" destId="{7F06B430-8569-4156-9239-792B68092B31}" srcOrd="3" destOrd="0" parTransId="{52FEEFFF-E64E-45ED-A714-6B5206594AD0}" sibTransId="{4943C39B-76C3-414A-8686-193970D70E24}"/>
    <dgm:cxn modelId="{23377F26-AD82-48BD-8BCD-08FD3DDD45D2}" type="presOf" srcId="{7F06B430-8569-4156-9239-792B68092B31}" destId="{47A81609-5B06-4324-A1DC-B49DA5E9D75B}" srcOrd="0" destOrd="3" presId="urn:microsoft.com/office/officeart/2005/8/layout/hList1"/>
    <dgm:cxn modelId="{0E31D033-57AE-4FCE-ACB3-5BC6F19574CB}" srcId="{06244D0E-6C77-474D-A18F-3B936D162B4D}" destId="{ACD4558E-8CEC-49FB-9AB7-1E11239FDA21}" srcOrd="1" destOrd="0" parTransId="{9B727684-E9D7-4B21-BA2F-34844BD27FBF}" sibTransId="{338EFB37-1659-42BC-9D1C-60F72516DB14}"/>
    <dgm:cxn modelId="{1B8CB640-8604-4F29-8D72-80B16FB83C7D}" type="presOf" srcId="{BCF619F8-9C04-41C6-B996-1C9767719F17}" destId="{0DD8D90D-40ED-454C-BC7E-E0B7C34A8D6B}" srcOrd="0" destOrd="1" presId="urn:microsoft.com/office/officeart/2005/8/layout/hList1"/>
    <dgm:cxn modelId="{584B1647-334C-46E5-B6D1-11491FC3A95F}" type="presOf" srcId="{5BB19143-2B02-432C-8E87-F9B10D043470}" destId="{47A81609-5B06-4324-A1DC-B49DA5E9D75B}" srcOrd="0" destOrd="0" presId="urn:microsoft.com/office/officeart/2005/8/layout/hList1"/>
    <dgm:cxn modelId="{8C5AFF48-E6B9-4A24-9629-39A9E2470E80}" srcId="{ACD4558E-8CEC-49FB-9AB7-1E11239FDA21}" destId="{4EB1F744-4CE2-402C-8011-60A521B1743A}" srcOrd="2" destOrd="0" parTransId="{FA78A41A-39BD-4818-9F5F-5B017CFB1431}" sibTransId="{D303EDA5-370E-4401-8083-3BF3A8E122C5}"/>
    <dgm:cxn modelId="{09133451-24C5-4B15-B887-11EBD8248DED}" srcId="{DB08199C-C03C-466E-9921-55175637F913}" destId="{BCF619F8-9C04-41C6-B996-1C9767719F17}" srcOrd="1" destOrd="0" parTransId="{07FF3F6A-45AD-46B3-883F-9E6250FA22D5}" sibTransId="{22C95201-8093-41E9-AA06-4E21D3BDF7DB}"/>
    <dgm:cxn modelId="{E567018E-2141-4D97-9BD5-31875D18D664}" type="presOf" srcId="{38509D5A-5D4A-4472-9A53-7F3957060169}" destId="{0DD8D90D-40ED-454C-BC7E-E0B7C34A8D6B}" srcOrd="0" destOrd="0" presId="urn:microsoft.com/office/officeart/2005/8/layout/hList1"/>
    <dgm:cxn modelId="{F3CDB599-9D9E-4C14-B76E-5FCDAF9FA368}" type="presOf" srcId="{DB08199C-C03C-466E-9921-55175637F913}" destId="{DA383FD3-8E69-4051-AFB1-63C917893586}" srcOrd="0" destOrd="0" presId="urn:microsoft.com/office/officeart/2005/8/layout/hList1"/>
    <dgm:cxn modelId="{717776A4-91C3-47F9-9FDE-9556D24BBEB3}" srcId="{DB08199C-C03C-466E-9921-55175637F913}" destId="{38509D5A-5D4A-4472-9A53-7F3957060169}" srcOrd="0" destOrd="0" parTransId="{F8E42466-51E2-45F8-9ED7-B1727FF32604}" sibTransId="{79F07F20-024C-4915-8D30-C03766B20F60}"/>
    <dgm:cxn modelId="{7538BDB0-FD47-4EAD-BECA-DBFFC46F6754}" type="presOf" srcId="{4EB1F744-4CE2-402C-8011-60A521B1743A}" destId="{47A81609-5B06-4324-A1DC-B49DA5E9D75B}" srcOrd="0" destOrd="2" presId="urn:microsoft.com/office/officeart/2005/8/layout/hList1"/>
    <dgm:cxn modelId="{FCB8DEBC-0053-4B29-A0D0-59C8A346707F}" type="presOf" srcId="{ACD4558E-8CEC-49FB-9AB7-1E11239FDA21}" destId="{8A3DA9B2-A430-41E4-AAE5-5A4D8EBA2164}" srcOrd="0" destOrd="0" presId="urn:microsoft.com/office/officeart/2005/8/layout/hList1"/>
    <dgm:cxn modelId="{FC3156C7-0709-4325-A09A-B14C8ED06DA5}" srcId="{ACD4558E-8CEC-49FB-9AB7-1E11239FDA21}" destId="{CFDB85D1-1313-405A-A07A-7E045C55547E}" srcOrd="1" destOrd="0" parTransId="{0AC503D4-3EA3-4BB2-B473-51F2AF8CDF37}" sibTransId="{CD42E38C-5786-44F3-A34C-AFF6B73F7714}"/>
    <dgm:cxn modelId="{10FE16D7-2DA0-453C-A2D7-0C9A07FEEB22}" srcId="{ACD4558E-8CEC-49FB-9AB7-1E11239FDA21}" destId="{5BB19143-2B02-432C-8E87-F9B10D043470}" srcOrd="0" destOrd="0" parTransId="{2C1407F1-AA40-4E9C-B108-CB8A48F0A60E}" sibTransId="{CB828196-D4A7-4579-9DCB-99BED8EB1931}"/>
    <dgm:cxn modelId="{7D8C1ADA-C345-4C7B-BC9A-A5602FE1C1E2}" srcId="{06244D0E-6C77-474D-A18F-3B936D162B4D}" destId="{DB08199C-C03C-466E-9921-55175637F913}" srcOrd="0" destOrd="0" parTransId="{12169F9C-2023-4A3C-820F-6AB4B835F970}" sibTransId="{72E4F602-02E2-4D69-8EA4-55BB6E602231}"/>
    <dgm:cxn modelId="{02900EF1-DFC7-47C9-A12F-F8B6E1AB50D9}" type="presOf" srcId="{06244D0E-6C77-474D-A18F-3B936D162B4D}" destId="{981EA56C-D751-4D11-B730-33BFF0493C56}" srcOrd="0" destOrd="0" presId="urn:microsoft.com/office/officeart/2005/8/layout/hList1"/>
    <dgm:cxn modelId="{E8B339F9-94ED-4323-BE89-766AA6E29463}" type="presOf" srcId="{CFDB85D1-1313-405A-A07A-7E045C55547E}" destId="{47A81609-5B06-4324-A1DC-B49DA5E9D75B}" srcOrd="0" destOrd="1" presId="urn:microsoft.com/office/officeart/2005/8/layout/hList1"/>
    <dgm:cxn modelId="{AF386F7F-FBFA-492F-9B2A-D29EDAF60A9D}" type="presParOf" srcId="{981EA56C-D751-4D11-B730-33BFF0493C56}" destId="{B8F472C4-70B7-4221-B62A-4C03612ECDEF}" srcOrd="0" destOrd="0" presId="urn:microsoft.com/office/officeart/2005/8/layout/hList1"/>
    <dgm:cxn modelId="{BA7212AD-213F-4901-A8CA-F8CAB68C2F68}" type="presParOf" srcId="{B8F472C4-70B7-4221-B62A-4C03612ECDEF}" destId="{DA383FD3-8E69-4051-AFB1-63C917893586}" srcOrd="0" destOrd="0" presId="urn:microsoft.com/office/officeart/2005/8/layout/hList1"/>
    <dgm:cxn modelId="{C0AFF141-7C5E-4967-AA49-F5AA54560399}" type="presParOf" srcId="{B8F472C4-70B7-4221-B62A-4C03612ECDEF}" destId="{0DD8D90D-40ED-454C-BC7E-E0B7C34A8D6B}" srcOrd="1" destOrd="0" presId="urn:microsoft.com/office/officeart/2005/8/layout/hList1"/>
    <dgm:cxn modelId="{DFD086C3-604B-4092-B388-4C98C9E44BA0}" type="presParOf" srcId="{981EA56C-D751-4D11-B730-33BFF0493C56}" destId="{9096F8BD-D3A0-4890-A24A-C19F3BCBFE05}" srcOrd="1" destOrd="0" presId="urn:microsoft.com/office/officeart/2005/8/layout/hList1"/>
    <dgm:cxn modelId="{C2304C94-1BAD-4EE5-89B0-6E5AAB40C3D4}" type="presParOf" srcId="{981EA56C-D751-4D11-B730-33BFF0493C56}" destId="{61017A0B-D177-45D1-9FA3-55DCBA06A4B8}" srcOrd="2" destOrd="0" presId="urn:microsoft.com/office/officeart/2005/8/layout/hList1"/>
    <dgm:cxn modelId="{D94D908F-3E70-473D-A9E6-E059EC81E4DA}" type="presParOf" srcId="{61017A0B-D177-45D1-9FA3-55DCBA06A4B8}" destId="{8A3DA9B2-A430-41E4-AAE5-5A4D8EBA2164}" srcOrd="0" destOrd="0" presId="urn:microsoft.com/office/officeart/2005/8/layout/hList1"/>
    <dgm:cxn modelId="{978CBC0D-73F7-47C4-8340-70A6E326D3BC}" type="presParOf" srcId="{61017A0B-D177-45D1-9FA3-55DCBA06A4B8}" destId="{47A81609-5B06-4324-A1DC-B49DA5E9D7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22309-13B0-4C61-860B-C94C2AC21507}">
      <dsp:nvSpPr>
        <dsp:cNvPr id="0" name=""/>
        <dsp:cNvSpPr/>
      </dsp:nvSpPr>
      <dsp:spPr>
        <a:xfrm rot="5400000">
          <a:off x="4037834" y="-1571328"/>
          <a:ext cx="842962" cy="41970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CSDR (EC proposal)</a:t>
          </a:r>
        </a:p>
      </dsp:txBody>
      <dsp:txXfrm rot="-5400000">
        <a:off x="2360814" y="146842"/>
        <a:ext cx="4155853" cy="760662"/>
      </dsp:txXfrm>
    </dsp:sp>
    <dsp:sp modelId="{A298F301-79BD-4210-8EDC-977924F5562A}">
      <dsp:nvSpPr>
        <dsp:cNvPr id="0" name=""/>
        <dsp:cNvSpPr/>
      </dsp:nvSpPr>
      <dsp:spPr>
        <a:xfrm>
          <a:off x="0" y="321"/>
          <a:ext cx="2360814" cy="10537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/>
            <a:t>L1</a:t>
          </a:r>
        </a:p>
      </dsp:txBody>
      <dsp:txXfrm>
        <a:off x="51438" y="51759"/>
        <a:ext cx="2257938" cy="950827"/>
      </dsp:txXfrm>
    </dsp:sp>
    <dsp:sp modelId="{161961E7-17F8-4817-9D6C-14939CB7948D}">
      <dsp:nvSpPr>
        <dsp:cNvPr id="0" name=""/>
        <dsp:cNvSpPr/>
      </dsp:nvSpPr>
      <dsp:spPr>
        <a:xfrm rot="5400000">
          <a:off x="3529671" y="-64452"/>
          <a:ext cx="1850580" cy="41929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>
              <a:latin typeface="+mn-lt"/>
            </a:rPr>
            <a:t>ESMA RTS </a:t>
          </a:r>
          <a:r>
            <a:rPr lang="en-GB" sz="1600" kern="1200">
              <a:latin typeface="+mn-lt"/>
            </a:rPr>
            <a:t>on settlement discipline and tools to improve settlement efficiency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>
              <a:latin typeface="+mn-lt"/>
            </a:rPr>
            <a:t>EC Delegated Act </a:t>
          </a:r>
          <a:r>
            <a:rPr lang="en-GB" sz="1600" kern="1200">
              <a:latin typeface="+mn-lt"/>
            </a:rPr>
            <a:t>on the scope of settlement discipline (based on ESMA technical advice)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>
              <a:latin typeface="+mn-lt"/>
            </a:rPr>
            <a:t>EC Delegated Act </a:t>
          </a:r>
          <a:r>
            <a:rPr lang="en-GB" sz="1600" kern="1200">
              <a:latin typeface="+mn-lt"/>
            </a:rPr>
            <a:t>on penalty rates (based on ESMA technical advice)</a:t>
          </a:r>
        </a:p>
      </dsp:txBody>
      <dsp:txXfrm rot="-5400000">
        <a:off x="2358509" y="1197048"/>
        <a:ext cx="4102566" cy="1669904"/>
      </dsp:txXfrm>
    </dsp:sp>
    <dsp:sp modelId="{6D47C633-DC6B-45B7-9F4A-E3C75CDE284A}">
      <dsp:nvSpPr>
        <dsp:cNvPr id="0" name=""/>
        <dsp:cNvSpPr/>
      </dsp:nvSpPr>
      <dsp:spPr>
        <a:xfrm>
          <a:off x="0" y="1505148"/>
          <a:ext cx="2358508" cy="10537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/>
            <a:t>L2</a:t>
          </a:r>
        </a:p>
      </dsp:txBody>
      <dsp:txXfrm>
        <a:off x="51438" y="1556586"/>
        <a:ext cx="2255632" cy="950827"/>
      </dsp:txXfrm>
    </dsp:sp>
    <dsp:sp modelId="{C820EEB9-6A9C-4912-A490-A61F8575DF77}">
      <dsp:nvSpPr>
        <dsp:cNvPr id="0" name=""/>
        <dsp:cNvSpPr/>
      </dsp:nvSpPr>
      <dsp:spPr>
        <a:xfrm rot="5400000">
          <a:off x="4037834" y="1438325"/>
          <a:ext cx="842962" cy="419700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/>
            <a:t>Guidelines</a:t>
          </a:r>
          <a:r>
            <a:rPr lang="en-GB" sz="1800" kern="1200"/>
            <a:t> on standardised procedures (allocation and confirmation) (ESMA)</a:t>
          </a:r>
        </a:p>
      </dsp:txBody>
      <dsp:txXfrm rot="-5400000">
        <a:off x="2360814" y="3156495"/>
        <a:ext cx="4155853" cy="760662"/>
      </dsp:txXfrm>
    </dsp:sp>
    <dsp:sp modelId="{7FD11CE7-75C0-42C1-B397-1FB982D04700}">
      <dsp:nvSpPr>
        <dsp:cNvPr id="0" name=""/>
        <dsp:cNvSpPr/>
      </dsp:nvSpPr>
      <dsp:spPr>
        <a:xfrm>
          <a:off x="0" y="3009975"/>
          <a:ext cx="2360814" cy="10537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/>
            <a:t>L3</a:t>
          </a:r>
        </a:p>
      </dsp:txBody>
      <dsp:txXfrm>
        <a:off x="51438" y="3061413"/>
        <a:ext cx="2257938" cy="950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83FD3-8E69-4051-AFB1-63C917893586}">
      <dsp:nvSpPr>
        <dsp:cNvPr id="0" name=""/>
        <dsp:cNvSpPr/>
      </dsp:nvSpPr>
      <dsp:spPr>
        <a:xfrm>
          <a:off x="29" y="5360"/>
          <a:ext cx="2848570" cy="841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CSDR</a:t>
          </a:r>
        </a:p>
      </dsp:txBody>
      <dsp:txXfrm>
        <a:off x="29" y="5360"/>
        <a:ext cx="2848570" cy="841285"/>
      </dsp:txXfrm>
    </dsp:sp>
    <dsp:sp modelId="{0DD8D90D-40ED-454C-BC7E-E0B7C34A8D6B}">
      <dsp:nvSpPr>
        <dsp:cNvPr id="0" name=""/>
        <dsp:cNvSpPr/>
      </dsp:nvSpPr>
      <dsp:spPr>
        <a:xfrm>
          <a:off x="29" y="846646"/>
          <a:ext cx="2848570" cy="32119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Article 5(2) on T+1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Transition date</a:t>
          </a:r>
        </a:p>
      </dsp:txBody>
      <dsp:txXfrm>
        <a:off x="29" y="846646"/>
        <a:ext cx="2848570" cy="3211993"/>
      </dsp:txXfrm>
    </dsp:sp>
    <dsp:sp modelId="{8A3DA9B2-A430-41E4-AAE5-5A4D8EBA2164}">
      <dsp:nvSpPr>
        <dsp:cNvPr id="0" name=""/>
        <dsp:cNvSpPr/>
      </dsp:nvSpPr>
      <dsp:spPr>
        <a:xfrm>
          <a:off x="3247399" y="5360"/>
          <a:ext cx="2848570" cy="8412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RTS on settlement discipline</a:t>
          </a:r>
        </a:p>
      </dsp:txBody>
      <dsp:txXfrm>
        <a:off x="3247399" y="5360"/>
        <a:ext cx="2848570" cy="841285"/>
      </dsp:txXfrm>
    </dsp:sp>
    <dsp:sp modelId="{47A81609-5B06-4324-A1DC-B49DA5E9D75B}">
      <dsp:nvSpPr>
        <dsp:cNvPr id="0" name=""/>
        <dsp:cNvSpPr/>
      </dsp:nvSpPr>
      <dsp:spPr>
        <a:xfrm>
          <a:off x="3247399" y="846646"/>
          <a:ext cx="2848570" cy="32119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Allocation and confirmation deadlines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CSD functionalities: partial settlement, hold and release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Additional tools to improve settlement efficiency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Other aspects TBD</a:t>
          </a:r>
        </a:p>
      </dsp:txBody>
      <dsp:txXfrm>
        <a:off x="3247399" y="846646"/>
        <a:ext cx="2848570" cy="321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08CC-5F80-9A46-A54C-82D432FAAA8C}" type="datetimeFigureOut">
              <a:rPr lang="en-BE" smtClean="0"/>
              <a:t>12/13/24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F22D9-786B-364A-B617-B891FF08AA6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62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22D9-786B-364A-B617-B891FF08AA6E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317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22D9-786B-364A-B617-B891FF08AA6E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872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22D9-786B-364A-B617-B891FF08AA6E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643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22D9-786B-364A-B617-B891FF08AA6E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6094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22D9-786B-364A-B617-B891FF08AA6E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0820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22D9-786B-364A-B617-B891FF08AA6E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151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22D9-786B-364A-B617-B891FF08AA6E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47056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22D9-786B-364A-B617-B891FF08AA6E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0482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ma.europa.eu/" TargetMode="External"/><Relationship Id="rId7" Type="http://schemas.openxmlformats.org/officeDocument/2006/relationships/hyperlink" Target="https://www.linkedin.com/company/european-securities-and-markets-authority-esma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ESMAComms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23B0DA30-1A65-8A2D-3E79-FA1BE154A386}"/>
              </a:ext>
            </a:extLst>
          </p:cNvPr>
          <p:cNvSpPr/>
          <p:nvPr userDrawn="1"/>
        </p:nvSpPr>
        <p:spPr>
          <a:xfrm>
            <a:off x="7051040" y="5910470"/>
            <a:ext cx="1576126" cy="947530"/>
          </a:xfrm>
          <a:prstGeom prst="round2SameRect">
            <a:avLst/>
          </a:prstGeom>
          <a:solidFill>
            <a:srgbClr val="FFFFFF"/>
          </a:solidFill>
          <a:ln>
            <a:noFill/>
          </a:ln>
          <a:effectLst>
            <a:outerShdw blurRad="63500" sx="97054" sy="9705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8" y="4870173"/>
            <a:ext cx="7998517" cy="947530"/>
          </a:xfrm>
        </p:spPr>
        <p:txBody>
          <a:bodyPr anchor="t" anchorCtr="0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5978182"/>
            <a:ext cx="6158231" cy="360402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95816-8A22-AD6C-2E86-AA9E19AAF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1933" y="3940594"/>
            <a:ext cx="2329434" cy="634653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7245C2F-B6AB-D88B-D8DF-8C864BA88B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160" y="0"/>
            <a:ext cx="9154160" cy="4442976"/>
          </a:xfrm>
          <a:custGeom>
            <a:avLst/>
            <a:gdLst>
              <a:gd name="connsiteX0" fmla="*/ 73846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0 w 9144000"/>
              <a:gd name="connsiteY6" fmla="*/ 4430713 h 4430713"/>
              <a:gd name="connsiteX7" fmla="*/ 0 w 9144000"/>
              <a:gd name="connsiteY7" fmla="*/ 738467 h 4430713"/>
              <a:gd name="connsiteX8" fmla="*/ 738467 w 9144000"/>
              <a:gd name="connsiteY8" fmla="*/ 0 h 4430713"/>
              <a:gd name="connsiteX0" fmla="*/ 73846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0 w 9144000"/>
              <a:gd name="connsiteY6" fmla="*/ 4430713 h 4430713"/>
              <a:gd name="connsiteX7" fmla="*/ 738467 w 9144000"/>
              <a:gd name="connsiteY7" fmla="*/ 0 h 4430713"/>
              <a:gd name="connsiteX0" fmla="*/ 1710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0 w 9144000"/>
              <a:gd name="connsiteY6" fmla="*/ 4430713 h 4430713"/>
              <a:gd name="connsiteX7" fmla="*/ 17107 w 9144000"/>
              <a:gd name="connsiteY7" fmla="*/ 0 h 4430713"/>
              <a:gd name="connsiteX0" fmla="*/ 1710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0 w 9144000"/>
              <a:gd name="connsiteY6" fmla="*/ 4430713 h 4430713"/>
              <a:gd name="connsiteX7" fmla="*/ 17107 w 9144000"/>
              <a:gd name="connsiteY7" fmla="*/ 0 h 4430713"/>
              <a:gd name="connsiteX0" fmla="*/ 1710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467360 w 9144000"/>
              <a:gd name="connsiteY6" fmla="*/ 3770313 h 4430713"/>
              <a:gd name="connsiteX7" fmla="*/ 17107 w 9144000"/>
              <a:gd name="connsiteY7" fmla="*/ 0 h 4430713"/>
              <a:gd name="connsiteX0" fmla="*/ 117 w 9127010"/>
              <a:gd name="connsiteY0" fmla="*/ 0 h 4572953"/>
              <a:gd name="connsiteX1" fmla="*/ 9127010 w 9127010"/>
              <a:gd name="connsiteY1" fmla="*/ 0 h 4572953"/>
              <a:gd name="connsiteX2" fmla="*/ 9127010 w 9127010"/>
              <a:gd name="connsiteY2" fmla="*/ 0 h 4572953"/>
              <a:gd name="connsiteX3" fmla="*/ 9127010 w 9127010"/>
              <a:gd name="connsiteY3" fmla="*/ 3692246 h 4572953"/>
              <a:gd name="connsiteX4" fmla="*/ 8388543 w 9127010"/>
              <a:gd name="connsiteY4" fmla="*/ 4430713 h 4572953"/>
              <a:gd name="connsiteX5" fmla="*/ 877090 w 9127010"/>
              <a:gd name="connsiteY5" fmla="*/ 4572953 h 4572953"/>
              <a:gd name="connsiteX6" fmla="*/ 450370 w 9127010"/>
              <a:gd name="connsiteY6" fmla="*/ 3770313 h 4572953"/>
              <a:gd name="connsiteX7" fmla="*/ 117 w 9127010"/>
              <a:gd name="connsiteY7" fmla="*/ 0 h 4572953"/>
              <a:gd name="connsiteX0" fmla="*/ 2403 w 9129296"/>
              <a:gd name="connsiteY0" fmla="*/ 0 h 4572953"/>
              <a:gd name="connsiteX1" fmla="*/ 9129296 w 9129296"/>
              <a:gd name="connsiteY1" fmla="*/ 0 h 4572953"/>
              <a:gd name="connsiteX2" fmla="*/ 9129296 w 9129296"/>
              <a:gd name="connsiteY2" fmla="*/ 0 h 4572953"/>
              <a:gd name="connsiteX3" fmla="*/ 9129296 w 9129296"/>
              <a:gd name="connsiteY3" fmla="*/ 3692246 h 4572953"/>
              <a:gd name="connsiteX4" fmla="*/ 8390829 w 9129296"/>
              <a:gd name="connsiteY4" fmla="*/ 4430713 h 4572953"/>
              <a:gd name="connsiteX5" fmla="*/ 879376 w 9129296"/>
              <a:gd name="connsiteY5" fmla="*/ 4572953 h 4572953"/>
              <a:gd name="connsiteX6" fmla="*/ 5616 w 9129296"/>
              <a:gd name="connsiteY6" fmla="*/ 4186873 h 4572953"/>
              <a:gd name="connsiteX7" fmla="*/ 2403 w 9129296"/>
              <a:gd name="connsiteY7" fmla="*/ 0 h 4572953"/>
              <a:gd name="connsiteX0" fmla="*/ 2403 w 9129296"/>
              <a:gd name="connsiteY0" fmla="*/ 0 h 4572953"/>
              <a:gd name="connsiteX1" fmla="*/ 9129296 w 9129296"/>
              <a:gd name="connsiteY1" fmla="*/ 0 h 4572953"/>
              <a:gd name="connsiteX2" fmla="*/ 9129296 w 9129296"/>
              <a:gd name="connsiteY2" fmla="*/ 0 h 4572953"/>
              <a:gd name="connsiteX3" fmla="*/ 9129296 w 9129296"/>
              <a:gd name="connsiteY3" fmla="*/ 3692246 h 4572953"/>
              <a:gd name="connsiteX4" fmla="*/ 7151309 w 9129296"/>
              <a:gd name="connsiteY4" fmla="*/ 3231833 h 4572953"/>
              <a:gd name="connsiteX5" fmla="*/ 879376 w 9129296"/>
              <a:gd name="connsiteY5" fmla="*/ 4572953 h 4572953"/>
              <a:gd name="connsiteX6" fmla="*/ 5616 w 9129296"/>
              <a:gd name="connsiteY6" fmla="*/ 4186873 h 4572953"/>
              <a:gd name="connsiteX7" fmla="*/ 2403 w 9129296"/>
              <a:gd name="connsiteY7" fmla="*/ 0 h 4572953"/>
              <a:gd name="connsiteX0" fmla="*/ 2403 w 9129296"/>
              <a:gd name="connsiteY0" fmla="*/ 0 h 4572953"/>
              <a:gd name="connsiteX1" fmla="*/ 9129296 w 9129296"/>
              <a:gd name="connsiteY1" fmla="*/ 0 h 4572953"/>
              <a:gd name="connsiteX2" fmla="*/ 9129296 w 9129296"/>
              <a:gd name="connsiteY2" fmla="*/ 0 h 4572953"/>
              <a:gd name="connsiteX3" fmla="*/ 8479056 w 9129296"/>
              <a:gd name="connsiteY3" fmla="*/ 2615286 h 4572953"/>
              <a:gd name="connsiteX4" fmla="*/ 7151309 w 9129296"/>
              <a:gd name="connsiteY4" fmla="*/ 3231833 h 4572953"/>
              <a:gd name="connsiteX5" fmla="*/ 879376 w 9129296"/>
              <a:gd name="connsiteY5" fmla="*/ 4572953 h 4572953"/>
              <a:gd name="connsiteX6" fmla="*/ 5616 w 9129296"/>
              <a:gd name="connsiteY6" fmla="*/ 4186873 h 4572953"/>
              <a:gd name="connsiteX7" fmla="*/ 2403 w 9129296"/>
              <a:gd name="connsiteY7" fmla="*/ 0 h 4572953"/>
              <a:gd name="connsiteX0" fmla="*/ 2403 w 9149616"/>
              <a:gd name="connsiteY0" fmla="*/ 0 h 4572953"/>
              <a:gd name="connsiteX1" fmla="*/ 9129296 w 9149616"/>
              <a:gd name="connsiteY1" fmla="*/ 0 h 4572953"/>
              <a:gd name="connsiteX2" fmla="*/ 9129296 w 9149616"/>
              <a:gd name="connsiteY2" fmla="*/ 0 h 4572953"/>
              <a:gd name="connsiteX3" fmla="*/ 9149616 w 9149616"/>
              <a:gd name="connsiteY3" fmla="*/ 2351126 h 4572953"/>
              <a:gd name="connsiteX4" fmla="*/ 7151309 w 9149616"/>
              <a:gd name="connsiteY4" fmla="*/ 3231833 h 4572953"/>
              <a:gd name="connsiteX5" fmla="*/ 879376 w 9149616"/>
              <a:gd name="connsiteY5" fmla="*/ 4572953 h 4572953"/>
              <a:gd name="connsiteX6" fmla="*/ 5616 w 9149616"/>
              <a:gd name="connsiteY6" fmla="*/ 4186873 h 4572953"/>
              <a:gd name="connsiteX7" fmla="*/ 2403 w 9149616"/>
              <a:gd name="connsiteY7" fmla="*/ 0 h 4572953"/>
              <a:gd name="connsiteX0" fmla="*/ 2403 w 9149616"/>
              <a:gd name="connsiteY0" fmla="*/ 0 h 4572953"/>
              <a:gd name="connsiteX1" fmla="*/ 9129296 w 9149616"/>
              <a:gd name="connsiteY1" fmla="*/ 0 h 4572953"/>
              <a:gd name="connsiteX2" fmla="*/ 9129296 w 9149616"/>
              <a:gd name="connsiteY2" fmla="*/ 0 h 4572953"/>
              <a:gd name="connsiteX3" fmla="*/ 9149616 w 9149616"/>
              <a:gd name="connsiteY3" fmla="*/ 2351126 h 4572953"/>
              <a:gd name="connsiteX4" fmla="*/ 7151309 w 9149616"/>
              <a:gd name="connsiteY4" fmla="*/ 3231833 h 4572953"/>
              <a:gd name="connsiteX5" fmla="*/ 879376 w 9149616"/>
              <a:gd name="connsiteY5" fmla="*/ 4572953 h 4572953"/>
              <a:gd name="connsiteX6" fmla="*/ 5616 w 9149616"/>
              <a:gd name="connsiteY6" fmla="*/ 4186873 h 4572953"/>
              <a:gd name="connsiteX7" fmla="*/ 2403 w 9149616"/>
              <a:gd name="connsiteY7" fmla="*/ 0 h 4572953"/>
              <a:gd name="connsiteX0" fmla="*/ 2403 w 9149616"/>
              <a:gd name="connsiteY0" fmla="*/ 0 h 4572953"/>
              <a:gd name="connsiteX1" fmla="*/ 9129296 w 9149616"/>
              <a:gd name="connsiteY1" fmla="*/ 0 h 4572953"/>
              <a:gd name="connsiteX2" fmla="*/ 9129296 w 9149616"/>
              <a:gd name="connsiteY2" fmla="*/ 0 h 4572953"/>
              <a:gd name="connsiteX3" fmla="*/ 9149616 w 9149616"/>
              <a:gd name="connsiteY3" fmla="*/ 2351126 h 4572953"/>
              <a:gd name="connsiteX4" fmla="*/ 879376 w 9149616"/>
              <a:gd name="connsiteY4" fmla="*/ 4572953 h 4572953"/>
              <a:gd name="connsiteX5" fmla="*/ 5616 w 9149616"/>
              <a:gd name="connsiteY5" fmla="*/ 4186873 h 4572953"/>
              <a:gd name="connsiteX6" fmla="*/ 2403 w 9149616"/>
              <a:gd name="connsiteY6" fmla="*/ 0 h 4572953"/>
              <a:gd name="connsiteX0" fmla="*/ 2403 w 9149616"/>
              <a:gd name="connsiteY0" fmla="*/ 0 h 4250096"/>
              <a:gd name="connsiteX1" fmla="*/ 9129296 w 9149616"/>
              <a:gd name="connsiteY1" fmla="*/ 0 h 4250096"/>
              <a:gd name="connsiteX2" fmla="*/ 9129296 w 9149616"/>
              <a:gd name="connsiteY2" fmla="*/ 0 h 4250096"/>
              <a:gd name="connsiteX3" fmla="*/ 9149616 w 9149616"/>
              <a:gd name="connsiteY3" fmla="*/ 2351126 h 4250096"/>
              <a:gd name="connsiteX4" fmla="*/ 5616 w 9149616"/>
              <a:gd name="connsiteY4" fmla="*/ 4186873 h 4250096"/>
              <a:gd name="connsiteX5" fmla="*/ 2403 w 9149616"/>
              <a:gd name="connsiteY5" fmla="*/ 0 h 4250096"/>
              <a:gd name="connsiteX0" fmla="*/ 6947 w 9154160"/>
              <a:gd name="connsiteY0" fmla="*/ 0 h 4240285"/>
              <a:gd name="connsiteX1" fmla="*/ 9133840 w 9154160"/>
              <a:gd name="connsiteY1" fmla="*/ 0 h 4240285"/>
              <a:gd name="connsiteX2" fmla="*/ 9133840 w 9154160"/>
              <a:gd name="connsiteY2" fmla="*/ 0 h 4240285"/>
              <a:gd name="connsiteX3" fmla="*/ 9154160 w 9154160"/>
              <a:gd name="connsiteY3" fmla="*/ 2351126 h 4240285"/>
              <a:gd name="connsiteX4" fmla="*/ 0 w 9154160"/>
              <a:gd name="connsiteY4" fmla="*/ 4176713 h 4240285"/>
              <a:gd name="connsiteX5" fmla="*/ 6947 w 9154160"/>
              <a:gd name="connsiteY5" fmla="*/ 0 h 4240285"/>
              <a:gd name="connsiteX0" fmla="*/ 6947 w 9154160"/>
              <a:gd name="connsiteY0" fmla="*/ 0 h 4374195"/>
              <a:gd name="connsiteX1" fmla="*/ 9133840 w 9154160"/>
              <a:gd name="connsiteY1" fmla="*/ 0 h 4374195"/>
              <a:gd name="connsiteX2" fmla="*/ 9133840 w 9154160"/>
              <a:gd name="connsiteY2" fmla="*/ 0 h 4374195"/>
              <a:gd name="connsiteX3" fmla="*/ 9154160 w 9154160"/>
              <a:gd name="connsiteY3" fmla="*/ 2351126 h 4374195"/>
              <a:gd name="connsiteX4" fmla="*/ 0 w 9154160"/>
              <a:gd name="connsiteY4" fmla="*/ 4176713 h 4374195"/>
              <a:gd name="connsiteX5" fmla="*/ 6947 w 9154160"/>
              <a:gd name="connsiteY5" fmla="*/ 0 h 4374195"/>
              <a:gd name="connsiteX0" fmla="*/ 6947 w 9154160"/>
              <a:gd name="connsiteY0" fmla="*/ 0 h 4443538"/>
              <a:gd name="connsiteX1" fmla="*/ 9133840 w 9154160"/>
              <a:gd name="connsiteY1" fmla="*/ 0 h 4443538"/>
              <a:gd name="connsiteX2" fmla="*/ 9133840 w 9154160"/>
              <a:gd name="connsiteY2" fmla="*/ 0 h 4443538"/>
              <a:gd name="connsiteX3" fmla="*/ 9154160 w 9154160"/>
              <a:gd name="connsiteY3" fmla="*/ 2351126 h 4443538"/>
              <a:gd name="connsiteX4" fmla="*/ 0 w 9154160"/>
              <a:gd name="connsiteY4" fmla="*/ 4176713 h 4443538"/>
              <a:gd name="connsiteX5" fmla="*/ 6947 w 9154160"/>
              <a:gd name="connsiteY5" fmla="*/ 0 h 4443538"/>
              <a:gd name="connsiteX0" fmla="*/ 6947 w 9154160"/>
              <a:gd name="connsiteY0" fmla="*/ 0 h 4451796"/>
              <a:gd name="connsiteX1" fmla="*/ 9133840 w 9154160"/>
              <a:gd name="connsiteY1" fmla="*/ 0 h 4451796"/>
              <a:gd name="connsiteX2" fmla="*/ 9133840 w 9154160"/>
              <a:gd name="connsiteY2" fmla="*/ 0 h 4451796"/>
              <a:gd name="connsiteX3" fmla="*/ 9154160 w 9154160"/>
              <a:gd name="connsiteY3" fmla="*/ 2351126 h 4451796"/>
              <a:gd name="connsiteX4" fmla="*/ 0 w 9154160"/>
              <a:gd name="connsiteY4" fmla="*/ 4176713 h 4451796"/>
              <a:gd name="connsiteX5" fmla="*/ 6947 w 9154160"/>
              <a:gd name="connsiteY5" fmla="*/ 0 h 4451796"/>
              <a:gd name="connsiteX0" fmla="*/ 6947 w 9154160"/>
              <a:gd name="connsiteY0" fmla="*/ 0 h 4451796"/>
              <a:gd name="connsiteX1" fmla="*/ 9133840 w 9154160"/>
              <a:gd name="connsiteY1" fmla="*/ 0 h 4451796"/>
              <a:gd name="connsiteX2" fmla="*/ 9154160 w 9154160"/>
              <a:gd name="connsiteY2" fmla="*/ 10160 h 4451796"/>
              <a:gd name="connsiteX3" fmla="*/ 9154160 w 9154160"/>
              <a:gd name="connsiteY3" fmla="*/ 2351126 h 4451796"/>
              <a:gd name="connsiteX4" fmla="*/ 0 w 9154160"/>
              <a:gd name="connsiteY4" fmla="*/ 4176713 h 4451796"/>
              <a:gd name="connsiteX5" fmla="*/ 6947 w 9154160"/>
              <a:gd name="connsiteY5" fmla="*/ 0 h 4451796"/>
              <a:gd name="connsiteX0" fmla="*/ 6947 w 9154160"/>
              <a:gd name="connsiteY0" fmla="*/ 0 h 4442976"/>
              <a:gd name="connsiteX1" fmla="*/ 9133840 w 9154160"/>
              <a:gd name="connsiteY1" fmla="*/ 0 h 4442976"/>
              <a:gd name="connsiteX2" fmla="*/ 9154160 w 9154160"/>
              <a:gd name="connsiteY2" fmla="*/ 10160 h 4442976"/>
              <a:gd name="connsiteX3" fmla="*/ 9154160 w 9154160"/>
              <a:gd name="connsiteY3" fmla="*/ 2351126 h 4442976"/>
              <a:gd name="connsiteX4" fmla="*/ 0 w 9154160"/>
              <a:gd name="connsiteY4" fmla="*/ 4166553 h 4442976"/>
              <a:gd name="connsiteX5" fmla="*/ 6947 w 9154160"/>
              <a:gd name="connsiteY5" fmla="*/ 0 h 444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160" h="4442976">
                <a:moveTo>
                  <a:pt x="6947" y="0"/>
                </a:moveTo>
                <a:lnTo>
                  <a:pt x="9133840" y="0"/>
                </a:lnTo>
                <a:lnTo>
                  <a:pt x="9154160" y="10160"/>
                </a:lnTo>
                <a:lnTo>
                  <a:pt x="9154160" y="2351126"/>
                </a:lnTo>
                <a:cubicBezTo>
                  <a:pt x="6363547" y="3800778"/>
                  <a:pt x="3048535" y="5005447"/>
                  <a:pt x="0" y="4166553"/>
                </a:cubicBezTo>
                <a:cubicBezTo>
                  <a:pt x="5702" y="2689649"/>
                  <a:pt x="-1607" y="2215356"/>
                  <a:pt x="6947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529B0F-0D45-5E4A-81D8-43A61BCE8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1040" y="5979441"/>
            <a:ext cx="1576124" cy="266375"/>
          </a:xfrm>
        </p:spPr>
        <p:txBody>
          <a:bodyPr>
            <a:noAutofit/>
          </a:bodyPr>
          <a:lstStyle>
            <a:lvl1pPr marL="0" indent="0" algn="ctr">
              <a:buNone/>
              <a:defRPr lang="en-GB" sz="110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accent2"/>
                </a:solidFill>
              </a:defRPr>
            </a:lvl2pPr>
            <a:lvl3pPr marL="914400" indent="0">
              <a:buNone/>
              <a:defRPr sz="1400">
                <a:solidFill>
                  <a:schemeClr val="accent2"/>
                </a:solidFill>
              </a:defRPr>
            </a:lvl3pPr>
            <a:lvl4pPr marL="1371600" indent="0">
              <a:buNone/>
              <a:defRPr sz="1400">
                <a:solidFill>
                  <a:schemeClr val="accent2"/>
                </a:solidFill>
              </a:defRPr>
            </a:lvl4pPr>
            <a:lvl5pPr marL="1828800" indent="0"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sz="11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ESMAxx</a:t>
            </a:r>
            <a:r>
              <a:rPr lang="en-GB" sz="1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-xx-xx</a:t>
            </a:r>
            <a:r>
              <a:rPr lang="en-BE">
                <a:effectLst/>
              </a:rPr>
              <a:t> </a:t>
            </a:r>
            <a:endParaRPr lang="en-BE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20D045E-3411-EB8D-D21D-EA2DF2A78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1040" y="6314787"/>
            <a:ext cx="1576124" cy="411452"/>
          </a:xfrm>
        </p:spPr>
        <p:txBody>
          <a:bodyPr>
            <a:noAutofit/>
          </a:bodyPr>
          <a:lstStyle>
            <a:lvl1pPr marL="0" indent="0" algn="ctr">
              <a:buNone/>
              <a:defRPr lang="en-GB" sz="1100" cap="all" baseline="0" smtClean="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accent2"/>
                </a:solidFill>
              </a:defRPr>
            </a:lvl2pPr>
            <a:lvl3pPr marL="914400" indent="0">
              <a:buNone/>
              <a:defRPr sz="1400">
                <a:solidFill>
                  <a:schemeClr val="accent2"/>
                </a:solidFill>
              </a:defRPr>
            </a:lvl3pPr>
            <a:lvl4pPr marL="1371600" indent="0">
              <a:buNone/>
              <a:defRPr sz="1400">
                <a:solidFill>
                  <a:schemeClr val="accent2"/>
                </a:solidFill>
              </a:defRPr>
            </a:lvl4pPr>
            <a:lvl5pPr marL="1828800" indent="0"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BE" sz="1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 REGULAR USE</a:t>
            </a:r>
            <a:endParaRPr lang="en-B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1475761-D0C3-C9B9-0245-85D485DBF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38888"/>
            <a:ext cx="6157913" cy="3873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/>
              <a:t>Name, position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gradFill flip="none" rotWithShape="1">
          <a:gsLst>
            <a:gs pos="100000">
              <a:schemeClr val="bg1"/>
            </a:gs>
            <a:gs pos="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49" y="5004571"/>
            <a:ext cx="4471385" cy="46251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Insert text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1AAB6-E25C-AE86-ADE4-8D36D2784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49662" y="4277163"/>
            <a:ext cx="2655873" cy="69942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710ACD-EEFD-DAEC-DCF1-36F62CBD2E8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8649" y="5545484"/>
            <a:ext cx="4471385" cy="9349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Contact information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8889A1-B8CA-2767-1FB2-5452C892BC24}"/>
              </a:ext>
            </a:extLst>
          </p:cNvPr>
          <p:cNvGrpSpPr/>
          <p:nvPr userDrawn="1"/>
        </p:nvGrpSpPr>
        <p:grpSpPr>
          <a:xfrm>
            <a:off x="5477656" y="5651021"/>
            <a:ext cx="3513944" cy="858207"/>
            <a:chOff x="5670696" y="5651021"/>
            <a:chExt cx="3513944" cy="8582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41B4F9-7811-D77B-4C64-8ABBB2C5AE1E}"/>
                </a:ext>
              </a:extLst>
            </p:cNvPr>
            <p:cNvSpPr txBox="1"/>
            <p:nvPr userDrawn="1"/>
          </p:nvSpPr>
          <p:spPr>
            <a:xfrm>
              <a:off x="5670696" y="5651021"/>
              <a:ext cx="2981459" cy="33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2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www.esma.europa.eu</a:t>
              </a:r>
              <a:endParaRPr lang="en-BE"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D53A9A-90DB-0E6C-FC54-61DB0380D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32595" y="6318410"/>
              <a:ext cx="188467" cy="1884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DC4F24-47B5-BC6C-8A3E-EABA5C652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39598" y="6058028"/>
              <a:ext cx="188467" cy="18846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FC8CCD-AAC3-9303-F095-8CEF35F881C6}"/>
                </a:ext>
              </a:extLst>
            </p:cNvPr>
            <p:cNvSpPr txBox="1"/>
            <p:nvPr userDrawn="1"/>
          </p:nvSpPr>
          <p:spPr>
            <a:xfrm>
              <a:off x="5921062" y="5983763"/>
              <a:ext cx="3263578" cy="525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n-GB" sz="1000" kern="120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ESMAComms</a:t>
              </a:r>
              <a:endParaRPr lang="en-GB" sz="10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European Securities and Markets Authority (ESMA)</a:t>
              </a:r>
              <a:endParaRPr lang="en-GB" sz="10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63327F83-AAE5-9FFD-1C68-B26174DEC1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160" y="0"/>
            <a:ext cx="9154160" cy="4442976"/>
          </a:xfrm>
          <a:custGeom>
            <a:avLst/>
            <a:gdLst>
              <a:gd name="connsiteX0" fmla="*/ 73846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0 w 9144000"/>
              <a:gd name="connsiteY6" fmla="*/ 4430713 h 4430713"/>
              <a:gd name="connsiteX7" fmla="*/ 0 w 9144000"/>
              <a:gd name="connsiteY7" fmla="*/ 738467 h 4430713"/>
              <a:gd name="connsiteX8" fmla="*/ 738467 w 9144000"/>
              <a:gd name="connsiteY8" fmla="*/ 0 h 4430713"/>
              <a:gd name="connsiteX0" fmla="*/ 73846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0 w 9144000"/>
              <a:gd name="connsiteY6" fmla="*/ 4430713 h 4430713"/>
              <a:gd name="connsiteX7" fmla="*/ 738467 w 9144000"/>
              <a:gd name="connsiteY7" fmla="*/ 0 h 4430713"/>
              <a:gd name="connsiteX0" fmla="*/ 1710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0 w 9144000"/>
              <a:gd name="connsiteY6" fmla="*/ 4430713 h 4430713"/>
              <a:gd name="connsiteX7" fmla="*/ 17107 w 9144000"/>
              <a:gd name="connsiteY7" fmla="*/ 0 h 4430713"/>
              <a:gd name="connsiteX0" fmla="*/ 1710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0 w 9144000"/>
              <a:gd name="connsiteY6" fmla="*/ 4430713 h 4430713"/>
              <a:gd name="connsiteX7" fmla="*/ 17107 w 9144000"/>
              <a:gd name="connsiteY7" fmla="*/ 0 h 4430713"/>
              <a:gd name="connsiteX0" fmla="*/ 17107 w 9144000"/>
              <a:gd name="connsiteY0" fmla="*/ 0 h 4430713"/>
              <a:gd name="connsiteX1" fmla="*/ 9144000 w 9144000"/>
              <a:gd name="connsiteY1" fmla="*/ 0 h 4430713"/>
              <a:gd name="connsiteX2" fmla="*/ 9144000 w 9144000"/>
              <a:gd name="connsiteY2" fmla="*/ 0 h 4430713"/>
              <a:gd name="connsiteX3" fmla="*/ 9144000 w 9144000"/>
              <a:gd name="connsiteY3" fmla="*/ 3692246 h 4430713"/>
              <a:gd name="connsiteX4" fmla="*/ 8405533 w 9144000"/>
              <a:gd name="connsiteY4" fmla="*/ 4430713 h 4430713"/>
              <a:gd name="connsiteX5" fmla="*/ 0 w 9144000"/>
              <a:gd name="connsiteY5" fmla="*/ 4430713 h 4430713"/>
              <a:gd name="connsiteX6" fmla="*/ 467360 w 9144000"/>
              <a:gd name="connsiteY6" fmla="*/ 3770313 h 4430713"/>
              <a:gd name="connsiteX7" fmla="*/ 17107 w 9144000"/>
              <a:gd name="connsiteY7" fmla="*/ 0 h 4430713"/>
              <a:gd name="connsiteX0" fmla="*/ 117 w 9127010"/>
              <a:gd name="connsiteY0" fmla="*/ 0 h 4572953"/>
              <a:gd name="connsiteX1" fmla="*/ 9127010 w 9127010"/>
              <a:gd name="connsiteY1" fmla="*/ 0 h 4572953"/>
              <a:gd name="connsiteX2" fmla="*/ 9127010 w 9127010"/>
              <a:gd name="connsiteY2" fmla="*/ 0 h 4572953"/>
              <a:gd name="connsiteX3" fmla="*/ 9127010 w 9127010"/>
              <a:gd name="connsiteY3" fmla="*/ 3692246 h 4572953"/>
              <a:gd name="connsiteX4" fmla="*/ 8388543 w 9127010"/>
              <a:gd name="connsiteY4" fmla="*/ 4430713 h 4572953"/>
              <a:gd name="connsiteX5" fmla="*/ 877090 w 9127010"/>
              <a:gd name="connsiteY5" fmla="*/ 4572953 h 4572953"/>
              <a:gd name="connsiteX6" fmla="*/ 450370 w 9127010"/>
              <a:gd name="connsiteY6" fmla="*/ 3770313 h 4572953"/>
              <a:gd name="connsiteX7" fmla="*/ 117 w 9127010"/>
              <a:gd name="connsiteY7" fmla="*/ 0 h 4572953"/>
              <a:gd name="connsiteX0" fmla="*/ 2403 w 9129296"/>
              <a:gd name="connsiteY0" fmla="*/ 0 h 4572953"/>
              <a:gd name="connsiteX1" fmla="*/ 9129296 w 9129296"/>
              <a:gd name="connsiteY1" fmla="*/ 0 h 4572953"/>
              <a:gd name="connsiteX2" fmla="*/ 9129296 w 9129296"/>
              <a:gd name="connsiteY2" fmla="*/ 0 h 4572953"/>
              <a:gd name="connsiteX3" fmla="*/ 9129296 w 9129296"/>
              <a:gd name="connsiteY3" fmla="*/ 3692246 h 4572953"/>
              <a:gd name="connsiteX4" fmla="*/ 8390829 w 9129296"/>
              <a:gd name="connsiteY4" fmla="*/ 4430713 h 4572953"/>
              <a:gd name="connsiteX5" fmla="*/ 879376 w 9129296"/>
              <a:gd name="connsiteY5" fmla="*/ 4572953 h 4572953"/>
              <a:gd name="connsiteX6" fmla="*/ 5616 w 9129296"/>
              <a:gd name="connsiteY6" fmla="*/ 4186873 h 4572953"/>
              <a:gd name="connsiteX7" fmla="*/ 2403 w 9129296"/>
              <a:gd name="connsiteY7" fmla="*/ 0 h 4572953"/>
              <a:gd name="connsiteX0" fmla="*/ 2403 w 9129296"/>
              <a:gd name="connsiteY0" fmla="*/ 0 h 4572953"/>
              <a:gd name="connsiteX1" fmla="*/ 9129296 w 9129296"/>
              <a:gd name="connsiteY1" fmla="*/ 0 h 4572953"/>
              <a:gd name="connsiteX2" fmla="*/ 9129296 w 9129296"/>
              <a:gd name="connsiteY2" fmla="*/ 0 h 4572953"/>
              <a:gd name="connsiteX3" fmla="*/ 9129296 w 9129296"/>
              <a:gd name="connsiteY3" fmla="*/ 3692246 h 4572953"/>
              <a:gd name="connsiteX4" fmla="*/ 7151309 w 9129296"/>
              <a:gd name="connsiteY4" fmla="*/ 3231833 h 4572953"/>
              <a:gd name="connsiteX5" fmla="*/ 879376 w 9129296"/>
              <a:gd name="connsiteY5" fmla="*/ 4572953 h 4572953"/>
              <a:gd name="connsiteX6" fmla="*/ 5616 w 9129296"/>
              <a:gd name="connsiteY6" fmla="*/ 4186873 h 4572953"/>
              <a:gd name="connsiteX7" fmla="*/ 2403 w 9129296"/>
              <a:gd name="connsiteY7" fmla="*/ 0 h 4572953"/>
              <a:gd name="connsiteX0" fmla="*/ 2403 w 9129296"/>
              <a:gd name="connsiteY0" fmla="*/ 0 h 4572953"/>
              <a:gd name="connsiteX1" fmla="*/ 9129296 w 9129296"/>
              <a:gd name="connsiteY1" fmla="*/ 0 h 4572953"/>
              <a:gd name="connsiteX2" fmla="*/ 9129296 w 9129296"/>
              <a:gd name="connsiteY2" fmla="*/ 0 h 4572953"/>
              <a:gd name="connsiteX3" fmla="*/ 8479056 w 9129296"/>
              <a:gd name="connsiteY3" fmla="*/ 2615286 h 4572953"/>
              <a:gd name="connsiteX4" fmla="*/ 7151309 w 9129296"/>
              <a:gd name="connsiteY4" fmla="*/ 3231833 h 4572953"/>
              <a:gd name="connsiteX5" fmla="*/ 879376 w 9129296"/>
              <a:gd name="connsiteY5" fmla="*/ 4572953 h 4572953"/>
              <a:gd name="connsiteX6" fmla="*/ 5616 w 9129296"/>
              <a:gd name="connsiteY6" fmla="*/ 4186873 h 4572953"/>
              <a:gd name="connsiteX7" fmla="*/ 2403 w 9129296"/>
              <a:gd name="connsiteY7" fmla="*/ 0 h 4572953"/>
              <a:gd name="connsiteX0" fmla="*/ 2403 w 9149616"/>
              <a:gd name="connsiteY0" fmla="*/ 0 h 4572953"/>
              <a:gd name="connsiteX1" fmla="*/ 9129296 w 9149616"/>
              <a:gd name="connsiteY1" fmla="*/ 0 h 4572953"/>
              <a:gd name="connsiteX2" fmla="*/ 9129296 w 9149616"/>
              <a:gd name="connsiteY2" fmla="*/ 0 h 4572953"/>
              <a:gd name="connsiteX3" fmla="*/ 9149616 w 9149616"/>
              <a:gd name="connsiteY3" fmla="*/ 2351126 h 4572953"/>
              <a:gd name="connsiteX4" fmla="*/ 7151309 w 9149616"/>
              <a:gd name="connsiteY4" fmla="*/ 3231833 h 4572953"/>
              <a:gd name="connsiteX5" fmla="*/ 879376 w 9149616"/>
              <a:gd name="connsiteY5" fmla="*/ 4572953 h 4572953"/>
              <a:gd name="connsiteX6" fmla="*/ 5616 w 9149616"/>
              <a:gd name="connsiteY6" fmla="*/ 4186873 h 4572953"/>
              <a:gd name="connsiteX7" fmla="*/ 2403 w 9149616"/>
              <a:gd name="connsiteY7" fmla="*/ 0 h 4572953"/>
              <a:gd name="connsiteX0" fmla="*/ 2403 w 9149616"/>
              <a:gd name="connsiteY0" fmla="*/ 0 h 4572953"/>
              <a:gd name="connsiteX1" fmla="*/ 9129296 w 9149616"/>
              <a:gd name="connsiteY1" fmla="*/ 0 h 4572953"/>
              <a:gd name="connsiteX2" fmla="*/ 9129296 w 9149616"/>
              <a:gd name="connsiteY2" fmla="*/ 0 h 4572953"/>
              <a:gd name="connsiteX3" fmla="*/ 9149616 w 9149616"/>
              <a:gd name="connsiteY3" fmla="*/ 2351126 h 4572953"/>
              <a:gd name="connsiteX4" fmla="*/ 7151309 w 9149616"/>
              <a:gd name="connsiteY4" fmla="*/ 3231833 h 4572953"/>
              <a:gd name="connsiteX5" fmla="*/ 879376 w 9149616"/>
              <a:gd name="connsiteY5" fmla="*/ 4572953 h 4572953"/>
              <a:gd name="connsiteX6" fmla="*/ 5616 w 9149616"/>
              <a:gd name="connsiteY6" fmla="*/ 4186873 h 4572953"/>
              <a:gd name="connsiteX7" fmla="*/ 2403 w 9149616"/>
              <a:gd name="connsiteY7" fmla="*/ 0 h 4572953"/>
              <a:gd name="connsiteX0" fmla="*/ 2403 w 9149616"/>
              <a:gd name="connsiteY0" fmla="*/ 0 h 4572953"/>
              <a:gd name="connsiteX1" fmla="*/ 9129296 w 9149616"/>
              <a:gd name="connsiteY1" fmla="*/ 0 h 4572953"/>
              <a:gd name="connsiteX2" fmla="*/ 9129296 w 9149616"/>
              <a:gd name="connsiteY2" fmla="*/ 0 h 4572953"/>
              <a:gd name="connsiteX3" fmla="*/ 9149616 w 9149616"/>
              <a:gd name="connsiteY3" fmla="*/ 2351126 h 4572953"/>
              <a:gd name="connsiteX4" fmla="*/ 879376 w 9149616"/>
              <a:gd name="connsiteY4" fmla="*/ 4572953 h 4572953"/>
              <a:gd name="connsiteX5" fmla="*/ 5616 w 9149616"/>
              <a:gd name="connsiteY5" fmla="*/ 4186873 h 4572953"/>
              <a:gd name="connsiteX6" fmla="*/ 2403 w 9149616"/>
              <a:gd name="connsiteY6" fmla="*/ 0 h 4572953"/>
              <a:gd name="connsiteX0" fmla="*/ 2403 w 9149616"/>
              <a:gd name="connsiteY0" fmla="*/ 0 h 4250096"/>
              <a:gd name="connsiteX1" fmla="*/ 9129296 w 9149616"/>
              <a:gd name="connsiteY1" fmla="*/ 0 h 4250096"/>
              <a:gd name="connsiteX2" fmla="*/ 9129296 w 9149616"/>
              <a:gd name="connsiteY2" fmla="*/ 0 h 4250096"/>
              <a:gd name="connsiteX3" fmla="*/ 9149616 w 9149616"/>
              <a:gd name="connsiteY3" fmla="*/ 2351126 h 4250096"/>
              <a:gd name="connsiteX4" fmla="*/ 5616 w 9149616"/>
              <a:gd name="connsiteY4" fmla="*/ 4186873 h 4250096"/>
              <a:gd name="connsiteX5" fmla="*/ 2403 w 9149616"/>
              <a:gd name="connsiteY5" fmla="*/ 0 h 4250096"/>
              <a:gd name="connsiteX0" fmla="*/ 6947 w 9154160"/>
              <a:gd name="connsiteY0" fmla="*/ 0 h 4240285"/>
              <a:gd name="connsiteX1" fmla="*/ 9133840 w 9154160"/>
              <a:gd name="connsiteY1" fmla="*/ 0 h 4240285"/>
              <a:gd name="connsiteX2" fmla="*/ 9133840 w 9154160"/>
              <a:gd name="connsiteY2" fmla="*/ 0 h 4240285"/>
              <a:gd name="connsiteX3" fmla="*/ 9154160 w 9154160"/>
              <a:gd name="connsiteY3" fmla="*/ 2351126 h 4240285"/>
              <a:gd name="connsiteX4" fmla="*/ 0 w 9154160"/>
              <a:gd name="connsiteY4" fmla="*/ 4176713 h 4240285"/>
              <a:gd name="connsiteX5" fmla="*/ 6947 w 9154160"/>
              <a:gd name="connsiteY5" fmla="*/ 0 h 4240285"/>
              <a:gd name="connsiteX0" fmla="*/ 6947 w 9154160"/>
              <a:gd name="connsiteY0" fmla="*/ 0 h 4374195"/>
              <a:gd name="connsiteX1" fmla="*/ 9133840 w 9154160"/>
              <a:gd name="connsiteY1" fmla="*/ 0 h 4374195"/>
              <a:gd name="connsiteX2" fmla="*/ 9133840 w 9154160"/>
              <a:gd name="connsiteY2" fmla="*/ 0 h 4374195"/>
              <a:gd name="connsiteX3" fmla="*/ 9154160 w 9154160"/>
              <a:gd name="connsiteY3" fmla="*/ 2351126 h 4374195"/>
              <a:gd name="connsiteX4" fmla="*/ 0 w 9154160"/>
              <a:gd name="connsiteY4" fmla="*/ 4176713 h 4374195"/>
              <a:gd name="connsiteX5" fmla="*/ 6947 w 9154160"/>
              <a:gd name="connsiteY5" fmla="*/ 0 h 4374195"/>
              <a:gd name="connsiteX0" fmla="*/ 6947 w 9154160"/>
              <a:gd name="connsiteY0" fmla="*/ 0 h 4443538"/>
              <a:gd name="connsiteX1" fmla="*/ 9133840 w 9154160"/>
              <a:gd name="connsiteY1" fmla="*/ 0 h 4443538"/>
              <a:gd name="connsiteX2" fmla="*/ 9133840 w 9154160"/>
              <a:gd name="connsiteY2" fmla="*/ 0 h 4443538"/>
              <a:gd name="connsiteX3" fmla="*/ 9154160 w 9154160"/>
              <a:gd name="connsiteY3" fmla="*/ 2351126 h 4443538"/>
              <a:gd name="connsiteX4" fmla="*/ 0 w 9154160"/>
              <a:gd name="connsiteY4" fmla="*/ 4176713 h 4443538"/>
              <a:gd name="connsiteX5" fmla="*/ 6947 w 9154160"/>
              <a:gd name="connsiteY5" fmla="*/ 0 h 4443538"/>
              <a:gd name="connsiteX0" fmla="*/ 6947 w 9154160"/>
              <a:gd name="connsiteY0" fmla="*/ 0 h 4451796"/>
              <a:gd name="connsiteX1" fmla="*/ 9133840 w 9154160"/>
              <a:gd name="connsiteY1" fmla="*/ 0 h 4451796"/>
              <a:gd name="connsiteX2" fmla="*/ 9133840 w 9154160"/>
              <a:gd name="connsiteY2" fmla="*/ 0 h 4451796"/>
              <a:gd name="connsiteX3" fmla="*/ 9154160 w 9154160"/>
              <a:gd name="connsiteY3" fmla="*/ 2351126 h 4451796"/>
              <a:gd name="connsiteX4" fmla="*/ 0 w 9154160"/>
              <a:gd name="connsiteY4" fmla="*/ 4176713 h 4451796"/>
              <a:gd name="connsiteX5" fmla="*/ 6947 w 9154160"/>
              <a:gd name="connsiteY5" fmla="*/ 0 h 4451796"/>
              <a:gd name="connsiteX0" fmla="*/ 6947 w 9154160"/>
              <a:gd name="connsiteY0" fmla="*/ 0 h 4451796"/>
              <a:gd name="connsiteX1" fmla="*/ 9133840 w 9154160"/>
              <a:gd name="connsiteY1" fmla="*/ 0 h 4451796"/>
              <a:gd name="connsiteX2" fmla="*/ 9154160 w 9154160"/>
              <a:gd name="connsiteY2" fmla="*/ 10160 h 4451796"/>
              <a:gd name="connsiteX3" fmla="*/ 9154160 w 9154160"/>
              <a:gd name="connsiteY3" fmla="*/ 2351126 h 4451796"/>
              <a:gd name="connsiteX4" fmla="*/ 0 w 9154160"/>
              <a:gd name="connsiteY4" fmla="*/ 4176713 h 4451796"/>
              <a:gd name="connsiteX5" fmla="*/ 6947 w 9154160"/>
              <a:gd name="connsiteY5" fmla="*/ 0 h 4451796"/>
              <a:gd name="connsiteX0" fmla="*/ 6947 w 9154160"/>
              <a:gd name="connsiteY0" fmla="*/ 0 h 4442976"/>
              <a:gd name="connsiteX1" fmla="*/ 9133840 w 9154160"/>
              <a:gd name="connsiteY1" fmla="*/ 0 h 4442976"/>
              <a:gd name="connsiteX2" fmla="*/ 9154160 w 9154160"/>
              <a:gd name="connsiteY2" fmla="*/ 10160 h 4442976"/>
              <a:gd name="connsiteX3" fmla="*/ 9154160 w 9154160"/>
              <a:gd name="connsiteY3" fmla="*/ 2351126 h 4442976"/>
              <a:gd name="connsiteX4" fmla="*/ 0 w 9154160"/>
              <a:gd name="connsiteY4" fmla="*/ 4166553 h 4442976"/>
              <a:gd name="connsiteX5" fmla="*/ 6947 w 9154160"/>
              <a:gd name="connsiteY5" fmla="*/ 0 h 444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160" h="4442976">
                <a:moveTo>
                  <a:pt x="6947" y="0"/>
                </a:moveTo>
                <a:lnTo>
                  <a:pt x="9133840" y="0"/>
                </a:lnTo>
                <a:lnTo>
                  <a:pt x="9154160" y="10160"/>
                </a:lnTo>
                <a:lnTo>
                  <a:pt x="9154160" y="2351126"/>
                </a:lnTo>
                <a:cubicBezTo>
                  <a:pt x="6363547" y="3800778"/>
                  <a:pt x="3048535" y="5005447"/>
                  <a:pt x="0" y="4166553"/>
                </a:cubicBezTo>
                <a:cubicBezTo>
                  <a:pt x="5702" y="2689649"/>
                  <a:pt x="-1607" y="2215356"/>
                  <a:pt x="6947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435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84028"/>
            <a:ext cx="6452870" cy="862285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Table of Contents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5071111" cy="365125"/>
          </a:xfr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058EA1-A451-3E3C-DA76-98B04398B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5442" y="401428"/>
            <a:ext cx="1511941" cy="41192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6A91226-96B3-B040-CDD5-AD9DA1742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6FE4F3-46CD-412B-B50E-FC649D30A068}" type="datetime1">
              <a:rPr lang="en-US" smtClean="0"/>
              <a:t>12/13/24</a:t>
            </a:fld>
            <a:endParaRPr lang="en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B4216C-033C-26D5-92D0-55059829E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rcRect/>
          <a:stretch/>
        </p:blipFill>
        <p:spPr>
          <a:xfrm>
            <a:off x="5524674" y="3157816"/>
            <a:ext cx="3619326" cy="285382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406335-5C57-F839-617B-78EB161D5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747519"/>
            <a:ext cx="7886700" cy="4264343"/>
          </a:xfrm>
          <a:prstGeom prst="roundRect">
            <a:avLst>
              <a:gd name="adj" fmla="val 6946"/>
            </a:avLst>
          </a:prstGeo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8FD02-8D1F-53F4-855E-4FF9E02C6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492" y="6356350"/>
            <a:ext cx="1104900" cy="365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 REGULAR USE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002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E4F3F-0DA0-8CE4-D450-F9423C66D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5524674" y="3157816"/>
            <a:ext cx="3619326" cy="2853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028"/>
            <a:ext cx="6473190" cy="862285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A3CE7-803C-CCD4-49AA-17413E9B8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5442" y="401428"/>
            <a:ext cx="1511941" cy="41192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6B2B31-6151-7AFF-A65F-A6C20E31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8924" y="6356351"/>
            <a:ext cx="576426" cy="365125"/>
          </a:xfrm>
        </p:spPr>
        <p:txBody>
          <a:bodyPr/>
          <a:lstStyle/>
          <a:p>
            <a:fld id="{DEDBE5EB-9635-2D45-917A-4CA618C389CE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29A4A-0503-BD96-A89B-02AD280FF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CE4120-6677-449B-B77D-1F131EE83EF1}" type="datetime1">
              <a:rPr lang="en-US" smtClean="0"/>
              <a:t>12/13/24</a:t>
            </a:fld>
            <a:endParaRPr lang="en-BE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245E28-8896-BD80-731D-9DCFEFF214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492" y="6356350"/>
            <a:ext cx="1104900" cy="365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 REGULAR USE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6117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E4F3F-0DA0-8CE4-D450-F9423C66D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5524674" y="3157816"/>
            <a:ext cx="3619326" cy="2853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94069"/>
            <a:ext cx="6473190" cy="862285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3479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4E07F2-F37D-8798-B027-63D658B309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0163" y="1819275"/>
            <a:ext cx="3405187" cy="4375150"/>
          </a:xfrm>
          <a:prstGeom prst="roundRect">
            <a:avLst>
              <a:gd name="adj" fmla="val 12490"/>
            </a:avLst>
          </a:prstGeo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8F9AB6-07A4-49CE-D2F8-FBE74D536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5442" y="401428"/>
            <a:ext cx="1511941" cy="41192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FA5264-2D0E-8FD5-1313-2278F907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8924" y="6356351"/>
            <a:ext cx="576426" cy="365125"/>
          </a:xfrm>
        </p:spPr>
        <p:txBody>
          <a:bodyPr/>
          <a:lstStyle/>
          <a:p>
            <a:fld id="{DEDBE5EB-9635-2D45-917A-4CA618C389CE}" type="slidenum">
              <a:rPr lang="en-BE" smtClean="0"/>
              <a:t>‹#›</a:t>
            </a:fld>
            <a:endParaRPr lang="en-B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18C681-5B04-60F3-12FA-368B2D18D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9C0FA3-F821-428B-9DEB-9B6594BDE84A}" type="datetime1">
              <a:rPr lang="en-US" smtClean="0"/>
              <a:t>12/13/24</a:t>
            </a:fld>
            <a:endParaRPr lang="en-B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7983E5-AD74-66AA-CBB8-17E8930AB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492" y="6356350"/>
            <a:ext cx="1104900" cy="365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 REGULAR USE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809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E4F3F-0DA0-8CE4-D450-F9423C66D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5524674" y="3157816"/>
            <a:ext cx="3619326" cy="2853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028"/>
            <a:ext cx="6473190" cy="862285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B71D39-6FAE-E3F5-ADEC-B34BA28F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21174"/>
            <a:ext cx="3822700" cy="1386286"/>
          </a:xfrm>
          <a:solidFill>
            <a:srgbClr val="FFFFFF"/>
          </a:solidFill>
          <a:effectLst>
            <a:softEdge rad="0"/>
          </a:effectLst>
        </p:spPr>
        <p:txBody>
          <a:bodyPr anchor="ctr" anchorCtr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87A53E-FB3E-80BF-D804-372CB2E66D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2650" y="3021174"/>
            <a:ext cx="3822700" cy="1386286"/>
          </a:xfrm>
          <a:solidFill>
            <a:srgbClr val="FFFFFF"/>
          </a:solidFill>
          <a:effectLst>
            <a:softEdge rad="0"/>
          </a:effectLst>
        </p:spPr>
        <p:txBody>
          <a:bodyPr anchor="ctr" anchorCtr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35A7DA-1191-0AFF-9B59-343B8A7B2AA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" y="4646774"/>
            <a:ext cx="3822700" cy="1386286"/>
          </a:xfrm>
          <a:solidFill>
            <a:srgbClr val="FFFFFF"/>
          </a:solidFill>
          <a:effectLst>
            <a:softEdge rad="0"/>
          </a:effectLst>
        </p:spPr>
        <p:txBody>
          <a:bodyPr anchor="ctr" anchorCtr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9FD8D4-A74E-8B5B-5360-95E0D677070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92650" y="4646774"/>
            <a:ext cx="3822700" cy="1386286"/>
          </a:xfrm>
          <a:solidFill>
            <a:srgbClr val="FFFFFF"/>
          </a:solidFill>
          <a:effectLst>
            <a:softEdge rad="0"/>
          </a:effectLst>
        </p:spPr>
        <p:txBody>
          <a:bodyPr anchor="ctr" anchorCtr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1421AB-5382-41E8-5D94-EF8780EE3ED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8650" y="1715835"/>
            <a:ext cx="7886700" cy="1066025"/>
          </a:xfrm>
        </p:spPr>
        <p:txBody>
          <a:bodyPr anchor="ctr" anchorCtr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BFA8A3-1580-330B-B0CE-EF6BB9B9B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5442" y="401428"/>
            <a:ext cx="1511941" cy="41192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3A3A2A-39CE-BF4A-B651-7A99A859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8924" y="6356351"/>
            <a:ext cx="576426" cy="365125"/>
          </a:xfrm>
        </p:spPr>
        <p:txBody>
          <a:bodyPr/>
          <a:lstStyle/>
          <a:p>
            <a:fld id="{DEDBE5EB-9635-2D45-917A-4CA618C389CE}" type="slidenum">
              <a:rPr lang="en-BE" smtClean="0"/>
              <a:t>‹#›</a:t>
            </a:fld>
            <a:endParaRPr lang="en-BE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57C8CA-83C0-D8DA-374E-7B8C6C211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AEB2F6-FB9A-4E9F-862C-24D123F402A9}" type="datetime1">
              <a:rPr lang="en-US" smtClean="0"/>
              <a:t>12/13/24</a:t>
            </a:fld>
            <a:endParaRPr lang="en-BE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C16BA72-028D-7A42-6868-C3EAD19C21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9492" y="6356350"/>
            <a:ext cx="1104900" cy="365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 REGULAR USE</a:t>
            </a:r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80FCB-043A-291D-FEE1-651B5C1B4E17}"/>
              </a:ext>
            </a:extLst>
          </p:cNvPr>
          <p:cNvSpPr txBox="1"/>
          <p:nvPr userDrawn="1"/>
        </p:nvSpPr>
        <p:spPr>
          <a:xfrm>
            <a:off x="1412240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0875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E4F3F-0DA0-8CE4-D450-F9423C66D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5524674" y="3157816"/>
            <a:ext cx="3619326" cy="2853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028"/>
            <a:ext cx="6473190" cy="862285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1421AB-5382-41E8-5D94-EF8780EE3ED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8650" y="5554658"/>
            <a:ext cx="7886700" cy="456988"/>
          </a:xfrm>
        </p:spPr>
        <p:txBody>
          <a:bodyPr anchor="ctr" anchorCtr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BFA8A3-1580-330B-B0CE-EF6BB9B9B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5442" y="401428"/>
            <a:ext cx="1511941" cy="41192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3A3A2A-39CE-BF4A-B651-7A99A859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8924" y="6356351"/>
            <a:ext cx="576426" cy="365125"/>
          </a:xfrm>
        </p:spPr>
        <p:txBody>
          <a:bodyPr/>
          <a:lstStyle/>
          <a:p>
            <a:fld id="{DEDBE5EB-9635-2D45-917A-4CA618C389CE}" type="slidenum">
              <a:rPr lang="en-BE" smtClean="0"/>
              <a:t>‹#›</a:t>
            </a:fld>
            <a:endParaRPr lang="en-BE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57C8CA-83C0-D8DA-374E-7B8C6C211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3EAECC-27E8-47CF-AA15-4B2BCC986909}" type="datetime1">
              <a:rPr lang="en-US" smtClean="0"/>
              <a:t>12/13/24</a:t>
            </a:fld>
            <a:endParaRPr lang="en-BE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730C884-4325-B13A-8E33-86D337B7EB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1491018"/>
            <a:ext cx="6473190" cy="3718935"/>
          </a:xfrm>
          <a:prstGeom prst="roundRect">
            <a:avLst>
              <a:gd name="adj" fmla="val 12064"/>
            </a:avLst>
          </a:prstGeo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5E7867-374D-8B44-E039-3E90D874E8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492" y="6356350"/>
            <a:ext cx="1104900" cy="365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 REGULAR USE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675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E4F3F-0DA0-8CE4-D450-F9423C66D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5524674" y="3157816"/>
            <a:ext cx="3619326" cy="2853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93560"/>
            <a:ext cx="6473190" cy="862285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BFA8A3-1580-330B-B0CE-EF6BB9B9B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5442" y="401428"/>
            <a:ext cx="1511941" cy="41192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3A3A2A-39CE-BF4A-B651-7A99A859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8924" y="6356351"/>
            <a:ext cx="576426" cy="365125"/>
          </a:xfrm>
        </p:spPr>
        <p:txBody>
          <a:bodyPr/>
          <a:lstStyle/>
          <a:p>
            <a:fld id="{DEDBE5EB-9635-2D45-917A-4CA618C389CE}" type="slidenum">
              <a:rPr lang="en-BE" smtClean="0"/>
              <a:t>‹#›</a:t>
            </a:fld>
            <a:endParaRPr lang="en-BE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57C8CA-83C0-D8DA-374E-7B8C6C211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5D1B53-5512-40B6-85A4-0D2CA9CFC06C}" type="datetime1">
              <a:rPr lang="en-US" smtClean="0"/>
              <a:t>12/13/24</a:t>
            </a:fld>
            <a:endParaRPr lang="en-BE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730C884-4325-B13A-8E33-86D337B7EB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3415511"/>
            <a:ext cx="3838354" cy="2230377"/>
          </a:xfrm>
          <a:prstGeom prst="roundRect">
            <a:avLst>
              <a:gd name="adj" fmla="val 12064"/>
            </a:avLst>
          </a:prstGeo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2BFE7D81-F352-3041-C182-46E81D0D3E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6995" y="3415511"/>
            <a:ext cx="3838354" cy="2230377"/>
          </a:xfrm>
          <a:prstGeom prst="roundRect">
            <a:avLst>
              <a:gd name="adj" fmla="val 12064"/>
            </a:avLst>
          </a:prstGeo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AB1E24-80F3-59B7-1EF8-C5F72F80CA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8650" y="1715835"/>
            <a:ext cx="7886699" cy="1066025"/>
          </a:xfrm>
        </p:spPr>
        <p:txBody>
          <a:bodyPr anchor="ctr" anchorCtr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C4738B0-3425-E782-6F27-75559FCA22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492" y="6356350"/>
            <a:ext cx="1104900" cy="365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 REGULAR USE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954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gradFill flip="none" rotWithShape="1">
          <a:gsLst>
            <a:gs pos="100000">
              <a:schemeClr val="bg1"/>
            </a:gs>
            <a:gs pos="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13200" y="4773442"/>
            <a:ext cx="4497387" cy="822918"/>
          </a:xfrm>
        </p:spPr>
        <p:txBody>
          <a:bodyPr anchor="t" anchorCtr="0"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GB" err="1"/>
              <a:t>Quotee’s</a:t>
            </a:r>
            <a:r>
              <a:rPr lang="en-GB"/>
              <a:t> name (if different from Author)</a:t>
            </a:r>
            <a:br>
              <a:rPr lang="en-GB"/>
            </a:br>
            <a:r>
              <a:rPr lang="en-GB"/>
              <a:t>Position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3200" y="1820218"/>
            <a:ext cx="4497388" cy="2897745"/>
          </a:xfrm>
        </p:spPr>
        <p:txBody>
          <a:bodyPr/>
          <a:lstStyle>
            <a:lvl1pPr marL="0" indent="0" algn="just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1AAB6-E25C-AE86-ADE4-8D36D2784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5442" y="397913"/>
            <a:ext cx="1511941" cy="398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42C8C5-518C-F960-733A-D650930117D9}"/>
              </a:ext>
            </a:extLst>
          </p:cNvPr>
          <p:cNvSpPr txBox="1"/>
          <p:nvPr userDrawn="1"/>
        </p:nvSpPr>
        <p:spPr>
          <a:xfrm>
            <a:off x="7938924" y="850722"/>
            <a:ext cx="929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0" b="0" i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”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622B59-52AA-4BD6-205A-7C76961975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1127760"/>
            <a:ext cx="3089911" cy="4468600"/>
          </a:xfrm>
          <a:prstGeom prst="roundRect">
            <a:avLst>
              <a:gd name="adj" fmla="val 12064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00C5DA-E735-436A-C2A1-60982662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8924" y="6356351"/>
            <a:ext cx="57642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DBE5EB-9635-2D45-917A-4CA618C389CE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4E1685E-A39F-1B90-BE9D-9E3745714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5BF50-ED37-4F32-90D6-A8B191F1AAE9}" type="datetime1">
              <a:rPr lang="en-US" smtClean="0"/>
              <a:t>12/13/24</a:t>
            </a:fld>
            <a:endParaRPr lang="en-B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EE38D38-1D81-7E2F-9C98-3E3482EBA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492" y="6356350"/>
            <a:ext cx="1104900" cy="365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 baseline="0">
                <a:solidFill>
                  <a:schemeClr val="tx2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en-BE">
                <a:solidFill>
                  <a:schemeClr val="bg2"/>
                </a:solidFill>
              </a:rPr>
              <a:t>ESMA REGULAR USE</a:t>
            </a:r>
          </a:p>
        </p:txBody>
      </p:sp>
    </p:spTree>
    <p:extLst>
      <p:ext uri="{BB962C8B-B14F-4D97-AF65-F5344CB8AC3E}">
        <p14:creationId xmlns:p14="http://schemas.microsoft.com/office/powerpoint/2010/main" val="215905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E4F3F-0DA0-8CE4-D450-F9423C66D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5524674" y="3157816"/>
            <a:ext cx="3619326" cy="2853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1660295"/>
            <a:ext cx="7886701" cy="1137575"/>
          </a:xfrm>
          <a:prstGeom prst="roundRect">
            <a:avLst>
              <a:gd name="adj" fmla="val 35519"/>
            </a:avLst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Any questions?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A3CE7-803C-CCD4-49AA-17413E9B8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5442" y="401428"/>
            <a:ext cx="1511941" cy="41192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EF36807-F6AD-3810-A014-EB09A635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8924" y="6356351"/>
            <a:ext cx="576426" cy="365125"/>
          </a:xfrm>
        </p:spPr>
        <p:txBody>
          <a:bodyPr/>
          <a:lstStyle/>
          <a:p>
            <a:fld id="{DEDBE5EB-9635-2D45-917A-4CA618C389CE}" type="slidenum">
              <a:rPr lang="en-BE" smtClean="0"/>
              <a:t>‹#›</a:t>
            </a:fld>
            <a:endParaRPr lang="en-B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7C9AAA6-C4A9-1E6D-BE90-9D6BF9D2C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4F52E4-AAE4-4BCE-9DFD-10A593BA2930}" type="datetime1">
              <a:rPr lang="en-US" smtClean="0"/>
              <a:t>12/13/24</a:t>
            </a:fld>
            <a:endParaRPr lang="en-B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E385763-9892-4D8F-CAB0-F7961C70A6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492" y="6356350"/>
            <a:ext cx="1104900" cy="365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BE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ESMA REGULAR USE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20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45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6356351"/>
            <a:ext cx="5050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8924" y="6356351"/>
            <a:ext cx="576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DEDBE5EB-9635-2D45-917A-4CA618C389CE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B53AB5-218F-9CC9-B3FF-3CA6F2397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2969" y="6356351"/>
            <a:ext cx="81499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C31F3-4FB2-4244-8A82-25C3233EB5CA}" type="datetime1">
              <a:rPr lang="en-US" smtClean="0"/>
              <a:t>12/13/24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921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74" r:id="rId4"/>
    <p:sldLayoutId id="2147483673" r:id="rId5"/>
    <p:sldLayoutId id="2147483676" r:id="rId6"/>
    <p:sldLayoutId id="2147483677" r:id="rId7"/>
    <p:sldLayoutId id="2147483663" r:id="rId8"/>
    <p:sldLayoutId id="2147483675" r:id="rId9"/>
    <p:sldLayoutId id="2147483672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1@esma.Europa.e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9779-08B9-FFA0-22D0-014D417BB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T+1 Coordination Committee</a:t>
            </a:r>
            <a:endParaRPr lang="en-BE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D7FFA93-994C-9F2A-662E-5EB4B9B031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850" b="6850"/>
          <a:stretch>
            <a:fillRect/>
          </a:stretch>
        </p:blipFill>
        <p:spPr>
          <a:xfrm>
            <a:off x="-10160" y="0"/>
            <a:ext cx="9154160" cy="444297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01FCD7-0C4F-D042-A6DC-BA1AFBD2C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51039" y="6314786"/>
            <a:ext cx="1743639" cy="466157"/>
          </a:xfrm>
        </p:spPr>
        <p:txBody>
          <a:bodyPr/>
          <a:lstStyle/>
          <a:p>
            <a:r>
              <a:rPr lang="en-GB" sz="1000"/>
              <a:t>ESMA </a:t>
            </a:r>
            <a:r>
              <a:rPr lang="en-GB" sz="1000" err="1"/>
              <a:t>ReGular</a:t>
            </a:r>
            <a:r>
              <a:rPr lang="en-GB" sz="1000"/>
              <a:t> USE</a:t>
            </a:r>
            <a:endParaRPr lang="en-BE" sz="1000"/>
          </a:p>
          <a:p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B368A5-031C-167C-4988-D49A1D590E49}"/>
              </a:ext>
            </a:extLst>
          </p:cNvPr>
          <p:cNvSpPr txBox="1">
            <a:spLocks/>
          </p:cNvSpPr>
          <p:nvPr/>
        </p:nvSpPr>
        <p:spPr>
          <a:xfrm>
            <a:off x="628648" y="5545397"/>
            <a:ext cx="6654654" cy="76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solidFill>
                  <a:srgbClr val="00379F"/>
                </a:solidFill>
              </a:rPr>
              <a:t>T+1 governance pre-launch meeting</a:t>
            </a:r>
          </a:p>
          <a:p>
            <a:r>
              <a:rPr lang="pt-BR" sz="2000">
                <a:solidFill>
                  <a:srgbClr val="00379F"/>
                </a:solidFill>
              </a:rPr>
              <a:t>10 December 2024</a:t>
            </a:r>
            <a:endParaRPr lang="en-GB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E37B-A0F3-D0B7-EB0B-351622E5EA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9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C25B-B64A-CC80-35E6-7434E2A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4028"/>
            <a:ext cx="6473190" cy="611899"/>
          </a:xfrm>
        </p:spPr>
        <p:txBody>
          <a:bodyPr>
            <a:normAutofit fontScale="90000"/>
          </a:bodyPr>
          <a:lstStyle/>
          <a:p>
            <a:r>
              <a:rPr lang="en-GB"/>
              <a:t>Proposed overall timeline to move to T+1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28869-C8FD-000E-2657-88A0EF58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mtClean="0"/>
              <a:t>10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72216-4FAF-DAC0-0A9B-DD091C65CF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CE4120-6677-449B-B77D-1F131EE83EF1}" type="datetime1">
              <a:rPr lang="en-US" smtClean="0"/>
              <a:t>12/13/24</a:t>
            </a:fld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989551-9539-8C8A-BC37-1546B6C6C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BF3D4-1878-E329-154B-241F4DD2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6058"/>
            <a:ext cx="9144000" cy="42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616-32D4-09DD-AA01-B9D4411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575493"/>
            <a:ext cx="6654306" cy="497159"/>
          </a:xfrm>
        </p:spPr>
        <p:txBody>
          <a:bodyPr>
            <a:noAutofit/>
          </a:bodyPr>
          <a:lstStyle/>
          <a:p>
            <a:r>
              <a:rPr lang="fr-FR"/>
              <a:t>T+1 </a:t>
            </a:r>
            <a:r>
              <a:rPr lang="fr-FR" err="1"/>
              <a:t>related</a:t>
            </a:r>
            <a:r>
              <a:rPr lang="fr-FR"/>
              <a:t> </a:t>
            </a:r>
            <a:r>
              <a:rPr lang="fr-FR" err="1"/>
              <a:t>regulatory</a:t>
            </a:r>
            <a:r>
              <a:rPr lang="fr-FR"/>
              <a:t> </a:t>
            </a:r>
            <a:r>
              <a:rPr lang="fr-FR" err="1"/>
              <a:t>work</a:t>
            </a:r>
            <a:r>
              <a:rPr lang="fr-FR"/>
              <a:t>: </a:t>
            </a:r>
            <a:r>
              <a:rPr lang="fr-FR" err="1"/>
              <a:t>overview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5B72-D8CF-BBEF-A0E9-31B4AD7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z="800" smtClean="0"/>
              <a:t>11</a:t>
            </a:fld>
            <a:endParaRPr lang="en-BE" sz="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2D596-18A8-A78D-708F-6337B9037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9491" y="6356350"/>
            <a:ext cx="1443163" cy="365125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820D5B-F369-0F1A-DD88-10C8D4EFF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116465"/>
              </p:ext>
            </p:extLst>
          </p:nvPr>
        </p:nvGraphicFramePr>
        <p:xfrm>
          <a:off x="1012372" y="1397000"/>
          <a:ext cx="65578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3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616-32D4-09DD-AA01-B9D4411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22" y="575493"/>
            <a:ext cx="6452870" cy="497159"/>
          </a:xfrm>
        </p:spPr>
        <p:txBody>
          <a:bodyPr>
            <a:normAutofit/>
          </a:bodyPr>
          <a:lstStyle/>
          <a:p>
            <a:r>
              <a:rPr lang="fr-FR"/>
              <a:t>T+1 </a:t>
            </a:r>
            <a:r>
              <a:rPr lang="fr-FR" err="1"/>
              <a:t>related</a:t>
            </a:r>
            <a:r>
              <a:rPr lang="fr-FR"/>
              <a:t> </a:t>
            </a:r>
            <a:r>
              <a:rPr lang="fr-FR" err="1"/>
              <a:t>regulatory</a:t>
            </a:r>
            <a:r>
              <a:rPr lang="fr-FR"/>
              <a:t> </a:t>
            </a:r>
            <a:r>
              <a:rPr lang="fr-FR" err="1"/>
              <a:t>work</a:t>
            </a:r>
            <a:r>
              <a:rPr lang="fr-FR"/>
              <a:t>: timeline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5B72-D8CF-BBEF-A0E9-31B4AD7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z="800" smtClean="0"/>
              <a:t>12</a:t>
            </a:fld>
            <a:endParaRPr lang="en-BE" sz="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E90400-61CB-D879-BB26-53D76EE73780}"/>
              </a:ext>
            </a:extLst>
          </p:cNvPr>
          <p:cNvSpPr txBox="1">
            <a:spLocks/>
          </p:cNvSpPr>
          <p:nvPr/>
        </p:nvSpPr>
        <p:spPr>
          <a:xfrm>
            <a:off x="517122" y="1156880"/>
            <a:ext cx="8201575" cy="53003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000"/>
              </a:spcBef>
              <a:buNone/>
            </a:pPr>
            <a:endParaRPr lang="en-GB" sz="1800" u="sng"/>
          </a:p>
          <a:p>
            <a:pPr marL="0" lvl="1" indent="0" algn="ctr">
              <a:spcBef>
                <a:spcPts val="1000"/>
              </a:spcBef>
              <a:buNone/>
            </a:pPr>
            <a:endParaRPr lang="en-GB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2D596-18A8-A78D-708F-6337B9037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9491" y="6356350"/>
            <a:ext cx="144316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ED83E4-59A3-7507-1021-8A195E0B2CBE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/>
              <a:t>L1, L2 (DAs)</a:t>
            </a:r>
            <a:r>
              <a:rPr lang="en-GB" sz="2000"/>
              <a:t>: new Commission to determine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  <a:p>
            <a:r>
              <a:rPr lang="en-GB" sz="2000" b="1"/>
              <a:t>L2: RTS on settlement discipline</a:t>
            </a:r>
          </a:p>
          <a:p>
            <a:endParaRPr lang="en-GB"/>
          </a:p>
          <a:p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B271AB49-0099-5F0B-7225-9DE5EA8F59B1}"/>
              </a:ext>
            </a:extLst>
          </p:cNvPr>
          <p:cNvSpPr/>
          <p:nvPr/>
        </p:nvSpPr>
        <p:spPr>
          <a:xfrm>
            <a:off x="82385" y="3619499"/>
            <a:ext cx="2621280" cy="127907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Public consultation</a:t>
            </a:r>
          </a:p>
          <a:p>
            <a:pPr algn="ctr"/>
            <a:r>
              <a:rPr lang="en-GB" sz="1400" b="1">
                <a:solidFill>
                  <a:schemeClr val="accent6"/>
                </a:solidFill>
              </a:rPr>
              <a:t>Mid-Feb - Mid-April 2025</a:t>
            </a:r>
            <a:endParaRPr lang="en-GB" sz="1400" b="1">
              <a:solidFill>
                <a:schemeClr val="accent6"/>
              </a:solidFill>
              <a:ea typeface="Calibri"/>
              <a:cs typeface="Calibri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567C188F-4877-D83C-E2A3-3FA170A3F79E}"/>
              </a:ext>
            </a:extLst>
          </p:cNvPr>
          <p:cNvSpPr/>
          <p:nvPr/>
        </p:nvSpPr>
        <p:spPr>
          <a:xfrm>
            <a:off x="2228177" y="3619499"/>
            <a:ext cx="2621280" cy="127907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Draft RTS submission to the EC</a:t>
            </a:r>
          </a:p>
          <a:p>
            <a:pPr algn="ctr"/>
            <a:r>
              <a:rPr lang="en-GB" sz="1400">
                <a:solidFill>
                  <a:schemeClr val="accent6"/>
                </a:solidFill>
              </a:rPr>
              <a:t>End Q3 2025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31C3DDCF-353A-A5C3-A734-12DC851DF34D}"/>
              </a:ext>
            </a:extLst>
          </p:cNvPr>
          <p:cNvSpPr/>
          <p:nvPr/>
        </p:nvSpPr>
        <p:spPr>
          <a:xfrm>
            <a:off x="4328249" y="3619499"/>
            <a:ext cx="2621280" cy="127907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Adoption by the EC, </a:t>
            </a:r>
          </a:p>
          <a:p>
            <a:pPr algn="ctr"/>
            <a:r>
              <a:rPr lang="en-GB" sz="1600" err="1">
                <a:solidFill>
                  <a:schemeClr val="tx2"/>
                </a:solidFill>
              </a:rPr>
              <a:t>EP+Council</a:t>
            </a:r>
            <a:r>
              <a:rPr lang="en-GB" sz="1600">
                <a:solidFill>
                  <a:schemeClr val="tx2"/>
                </a:solidFill>
              </a:rPr>
              <a:t> scrutiny 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A20311B3-2889-821D-1141-8337D66122C7}"/>
              </a:ext>
            </a:extLst>
          </p:cNvPr>
          <p:cNvSpPr/>
          <p:nvPr/>
        </p:nvSpPr>
        <p:spPr>
          <a:xfrm>
            <a:off x="6439593" y="3619499"/>
            <a:ext cx="2621280" cy="127907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OJ </a:t>
            </a:r>
          </a:p>
          <a:p>
            <a:pPr algn="ctr"/>
            <a:r>
              <a:rPr lang="en-GB" sz="1400">
                <a:solidFill>
                  <a:schemeClr val="tx2"/>
                </a:solidFill>
              </a:rPr>
              <a:t>at the earliest Q1 2026</a:t>
            </a:r>
          </a:p>
        </p:txBody>
      </p:sp>
    </p:spTree>
    <p:extLst>
      <p:ext uri="{BB962C8B-B14F-4D97-AF65-F5344CB8AC3E}">
        <p14:creationId xmlns:p14="http://schemas.microsoft.com/office/powerpoint/2010/main" val="260008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616-32D4-09DD-AA01-B9D4411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22" y="575493"/>
            <a:ext cx="6452870" cy="497159"/>
          </a:xfrm>
        </p:spPr>
        <p:txBody>
          <a:bodyPr>
            <a:normAutofit/>
          </a:bodyPr>
          <a:lstStyle/>
          <a:p>
            <a:r>
              <a:rPr lang="fr-FR"/>
              <a:t>T+1 </a:t>
            </a:r>
            <a:r>
              <a:rPr lang="fr-FR" err="1"/>
              <a:t>related</a:t>
            </a:r>
            <a:r>
              <a:rPr lang="fr-FR"/>
              <a:t> </a:t>
            </a:r>
            <a:r>
              <a:rPr lang="fr-FR" err="1"/>
              <a:t>regulatory</a:t>
            </a:r>
            <a:r>
              <a:rPr lang="fr-FR"/>
              <a:t> </a:t>
            </a:r>
            <a:r>
              <a:rPr lang="fr-FR" err="1"/>
              <a:t>work</a:t>
            </a:r>
            <a:r>
              <a:rPr lang="fr-FR"/>
              <a:t>: scope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5B72-D8CF-BBEF-A0E9-31B4AD7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z="800" smtClean="0"/>
              <a:t>13</a:t>
            </a:fld>
            <a:endParaRPr lang="en-BE" sz="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2D596-18A8-A78D-708F-6337B9037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9491" y="6356350"/>
            <a:ext cx="1443163" cy="365125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B624EFA-E82D-817E-E3C1-CAE601BA8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8201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291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616-32D4-09DD-AA01-B9D4411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21" y="575493"/>
            <a:ext cx="6896049" cy="497159"/>
          </a:xfrm>
        </p:spPr>
        <p:txBody>
          <a:bodyPr>
            <a:noAutofit/>
          </a:bodyPr>
          <a:lstStyle/>
          <a:p>
            <a:r>
              <a:rPr lang="fr-FR"/>
              <a:t>T2S: timeline for T+1 </a:t>
            </a:r>
            <a:r>
              <a:rPr lang="fr-FR" err="1"/>
              <a:t>related</a:t>
            </a:r>
            <a:r>
              <a:rPr lang="fr-FR"/>
              <a:t> changes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5B72-D8CF-BBEF-A0E9-31B4AD7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z="800" smtClean="0"/>
              <a:t>14</a:t>
            </a:fld>
            <a:endParaRPr lang="en-BE" sz="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2D596-18A8-A78D-708F-6337B9037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9491" y="6356350"/>
            <a:ext cx="144316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09932-AA47-1176-52B5-A5F61810AC37}"/>
              </a:ext>
            </a:extLst>
          </p:cNvPr>
          <p:cNvSpPr txBox="1"/>
          <p:nvPr/>
        </p:nvSpPr>
        <p:spPr>
          <a:xfrm>
            <a:off x="643812" y="1446245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 changes to T2S and most likely to many systems in the full transaction chain (e.g. CSDs, CCPs, intermediaries), will typically need to be planned between </a:t>
            </a:r>
            <a:r>
              <a:rPr lang="en-US" b="1" u="sng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Q4 2025 and June 2027</a:t>
            </a:r>
            <a:r>
              <a:rPr lang="en-US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(T2S and CSDs/DCPs major releases).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is not clear at this stage what exact changes may be needed in T2S (needs to be clarified first in the new T+1 governance and </a:t>
            </a:r>
            <a:r>
              <a:rPr lang="en-US" b="1" i="1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ultimately decided by the T2S governance/MIB</a:t>
            </a:r>
            <a:r>
              <a:rPr lang="en-US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T2S governance has started already the internal work (ESMA Report is a good basis for starting this analysis).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larification on the market recommendations (and clarity on direction of RTS) needs to be stable by </a:t>
            </a:r>
            <a:r>
              <a:rPr lang="en-US" b="1">
                <a:solidFill>
                  <a:srgbClr val="1E53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Q1, latest Q2 2025 (so that the actual T2S Change and Release management process can start with priority)</a:t>
            </a:r>
            <a:r>
              <a:rPr lang="en-US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5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30C3-B0C8-EB30-B51D-A285364B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660294"/>
            <a:ext cx="8053534" cy="2505305"/>
          </a:xfrm>
        </p:spPr>
        <p:txBody>
          <a:bodyPr>
            <a:normAutofit/>
          </a:bodyPr>
          <a:lstStyle/>
          <a:p>
            <a:r>
              <a:rPr lang="en-GB" sz="1800"/>
              <a:t>	</a:t>
            </a:r>
            <a:r>
              <a:rPr lang="en-GB" sz="540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6E683-84AF-D94A-FFFB-6421FB84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mtClean="0"/>
              <a:t>15</a:t>
            </a:fld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BA687-3112-81D7-7CE9-1E2E0BDC59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4F52E4-AAE4-4BCE-9DFD-10A593BA2930}" type="datetime1">
              <a:rPr lang="en-US" smtClean="0"/>
              <a:t>12/13/24</a:t>
            </a:fld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DA483-EC92-B9CB-2D16-A3A279BC7E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6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EDA2-6072-0EB5-27A2-2C755168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3A083A-5ACC-4D85-8EC1-B9B76482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mtClean="0"/>
              <a:t>2</a:t>
            </a:fld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F34C8-7FDF-7DF3-9BE8-EEE531CF7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6FE4F3-46CD-412B-B50E-FC649D30A068}" type="datetime1">
              <a:rPr lang="en-US" smtClean="0"/>
              <a:t>12/13/24</a:t>
            </a:fld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5759E-1C26-76A9-400E-D8B7BD071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Coordination committee working arrangements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Elements of timeline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3F001-D181-C128-8BEA-A6347F539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4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1A61-99A5-346F-29AC-A3733C2A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1. Working Arrangements for the Coordination Committee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17BD0-5914-63CF-2116-42FD8DF3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mtClean="0"/>
              <a:t>3</a:t>
            </a:fld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255AA-42DD-734F-2A68-5F948A57EE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4F52E4-AAE4-4BCE-9DFD-10A593BA2930}" type="datetime1">
              <a:rPr lang="en-US" smtClean="0"/>
              <a:t>12/13/24</a:t>
            </a:fld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165B5-1EAF-25B1-E83B-C46C0F3016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2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47CE965-F79A-0D23-6EC3-B2B545ABC177}"/>
              </a:ext>
            </a:extLst>
          </p:cNvPr>
          <p:cNvSpPr/>
          <p:nvPr/>
        </p:nvSpPr>
        <p:spPr>
          <a:xfrm>
            <a:off x="3437522" y="4358065"/>
            <a:ext cx="2666871" cy="8010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b="1"/>
              <a:t>Active observers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BB483E-2FAB-2388-A969-CF87B00F39B3}"/>
              </a:ext>
            </a:extLst>
          </p:cNvPr>
          <p:cNvSpPr/>
          <p:nvPr/>
        </p:nvSpPr>
        <p:spPr>
          <a:xfrm>
            <a:off x="550634" y="5533444"/>
            <a:ext cx="4267200" cy="73001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0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38A1256-C715-09B7-059A-77B9F639D2CE}"/>
              </a:ext>
            </a:extLst>
          </p:cNvPr>
          <p:cNvSpPr/>
          <p:nvPr/>
        </p:nvSpPr>
        <p:spPr>
          <a:xfrm>
            <a:off x="931559" y="2286922"/>
            <a:ext cx="2406168" cy="26957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BA5B61A-0B30-7FAD-F333-46D54AA1F949}"/>
              </a:ext>
            </a:extLst>
          </p:cNvPr>
          <p:cNvSpPr/>
          <p:nvPr/>
        </p:nvSpPr>
        <p:spPr>
          <a:xfrm>
            <a:off x="1116353" y="2842322"/>
            <a:ext cx="971757" cy="50780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European Central Bank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747289-07D8-BA0E-2978-BE1BF40C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z="800" smtClean="0"/>
              <a:t>4</a:t>
            </a:fld>
            <a:endParaRPr lang="en-BE" sz="80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D4A2424-E4F9-CC53-DF5E-FB9861DA81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9492" y="6356350"/>
            <a:ext cx="142469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A6A6197-8E3F-F781-BB32-9D22A445EC5D}"/>
              </a:ext>
            </a:extLst>
          </p:cNvPr>
          <p:cNvSpPr/>
          <p:nvPr/>
        </p:nvSpPr>
        <p:spPr>
          <a:xfrm>
            <a:off x="3462965" y="2203524"/>
            <a:ext cx="2634228" cy="2570731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>
              <a:cs typeface="Arial" panose="020B0604020202020204" pitchFamily="34" charset="0"/>
            </a:endParaRPr>
          </a:p>
          <a:p>
            <a:pPr algn="ctr"/>
            <a:endParaRPr lang="fr-FR" sz="1100" b="1">
              <a:cs typeface="Arial" panose="020B0604020202020204" pitchFamily="34" charset="0"/>
            </a:endParaRPr>
          </a:p>
          <a:p>
            <a:pPr algn="ctr"/>
            <a:endParaRPr lang="fr-FR" sz="1100" b="1">
              <a:cs typeface="Arial" panose="020B0604020202020204" pitchFamily="34" charset="0"/>
            </a:endParaRPr>
          </a:p>
          <a:p>
            <a:pPr algn="ctr"/>
            <a:endParaRPr lang="fr-FR" sz="1100" b="1">
              <a:cs typeface="Arial" panose="020B0604020202020204" pitchFamily="34" charset="0"/>
            </a:endParaRPr>
          </a:p>
          <a:p>
            <a:pPr algn="ctr"/>
            <a:endParaRPr lang="fr-FR" sz="1100" b="1">
              <a:cs typeface="Arial" panose="020B0604020202020204" pitchFamily="34" charset="0"/>
            </a:endParaRPr>
          </a:p>
          <a:p>
            <a:pPr algn="ctr"/>
            <a:endParaRPr lang="fr-FR" sz="1100" b="1">
              <a:cs typeface="Arial" panose="020B0604020202020204" pitchFamily="34" charset="0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C7A4D4B0-4B31-9256-AE80-094AA0B25515}"/>
              </a:ext>
            </a:extLst>
          </p:cNvPr>
          <p:cNvSpPr txBox="1"/>
          <p:nvPr/>
        </p:nvSpPr>
        <p:spPr>
          <a:xfrm>
            <a:off x="6090779" y="1785401"/>
            <a:ext cx="2198309" cy="5798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b="1">
                <a:cs typeface="Arial" panose="020B0604020202020204" pitchFamily="34" charset="0"/>
              </a:rPr>
              <a:t>Technical Workstreams of the T+1 Industry Committee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202A4F-A771-9A2D-48FD-25FA57DEB87A}"/>
              </a:ext>
            </a:extLst>
          </p:cNvPr>
          <p:cNvSpPr/>
          <p:nvPr/>
        </p:nvSpPr>
        <p:spPr>
          <a:xfrm>
            <a:off x="6204326" y="2647091"/>
            <a:ext cx="978416" cy="50780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Trading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7D39AF-B96A-BE06-4F70-DCF049500A72}"/>
              </a:ext>
            </a:extLst>
          </p:cNvPr>
          <p:cNvSpPr/>
          <p:nvPr/>
        </p:nvSpPr>
        <p:spPr>
          <a:xfrm>
            <a:off x="6205272" y="4276047"/>
            <a:ext cx="985669" cy="50108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Matching &amp; confirmation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1965E9-8C26-837A-7DAE-A25E8ED87B22}"/>
              </a:ext>
            </a:extLst>
          </p:cNvPr>
          <p:cNvSpPr/>
          <p:nvPr/>
        </p:nvSpPr>
        <p:spPr>
          <a:xfrm>
            <a:off x="6203134" y="3201987"/>
            <a:ext cx="978416" cy="50780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Clearing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C4E061-A30C-B419-21E9-EE0AD6AEEFB7}"/>
              </a:ext>
            </a:extLst>
          </p:cNvPr>
          <p:cNvSpPr/>
          <p:nvPr/>
        </p:nvSpPr>
        <p:spPr>
          <a:xfrm>
            <a:off x="6212526" y="3739018"/>
            <a:ext cx="978416" cy="50780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Settlement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EDD9BD-556B-9801-20EE-AA60A86AEF13}"/>
              </a:ext>
            </a:extLst>
          </p:cNvPr>
          <p:cNvSpPr/>
          <p:nvPr/>
        </p:nvSpPr>
        <p:spPr>
          <a:xfrm>
            <a:off x="7242994" y="4276665"/>
            <a:ext cx="978416" cy="50780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000">
                <a:cs typeface="Arial" panose="020B0604020202020204" pitchFamily="34" charset="0"/>
              </a:rPr>
              <a:t>AMI-SeCo Corporate Events Group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05284B-983D-9352-A1F8-11DCBB88F1A1}"/>
              </a:ext>
            </a:extLst>
          </p:cNvPr>
          <p:cNvSpPr/>
          <p:nvPr/>
        </p:nvSpPr>
        <p:spPr>
          <a:xfrm>
            <a:off x="7233467" y="3201988"/>
            <a:ext cx="978416" cy="50780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Funding and FX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799B58-2570-2A85-D766-0281604D6733}"/>
              </a:ext>
            </a:extLst>
          </p:cNvPr>
          <p:cNvSpPr/>
          <p:nvPr/>
        </p:nvSpPr>
        <p:spPr>
          <a:xfrm>
            <a:off x="7240853" y="3739018"/>
            <a:ext cx="978416" cy="50780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Securities financing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652ADE3-30F6-5840-427C-86B1F59AE497}"/>
              </a:ext>
            </a:extLst>
          </p:cNvPr>
          <p:cNvSpPr/>
          <p:nvPr/>
        </p:nvSpPr>
        <p:spPr>
          <a:xfrm>
            <a:off x="7249014" y="2652588"/>
            <a:ext cx="995685" cy="50780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Asset management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D31B466-9A60-5706-C55E-A3EDF47D7250}"/>
              </a:ext>
            </a:extLst>
          </p:cNvPr>
          <p:cNvSpPr/>
          <p:nvPr/>
        </p:nvSpPr>
        <p:spPr>
          <a:xfrm rot="5400000">
            <a:off x="7120614" y="1535986"/>
            <a:ext cx="203552" cy="1998866"/>
          </a:xfrm>
          <a:prstGeom prst="leftBrace">
            <a:avLst>
              <a:gd name="adj1" fmla="val 82703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C1B236-1F19-138D-CE46-E754266B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7" y="247851"/>
            <a:ext cx="6681853" cy="862285"/>
          </a:xfrm>
        </p:spPr>
        <p:txBody>
          <a:bodyPr anchor="t">
            <a:noAutofit/>
          </a:bodyPr>
          <a:lstStyle/>
          <a:p>
            <a:r>
              <a:rPr lang="en-GB"/>
              <a:t>Proposed T+1 governance structure</a:t>
            </a:r>
            <a:br>
              <a:rPr lang="en-GB"/>
            </a:br>
            <a:r>
              <a:rPr lang="en-GB" sz="2400" b="0"/>
              <a:t>(provisional)</a:t>
            </a:r>
            <a:endParaRPr lang="en-GB" b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5065F499-C0BB-0ED1-688A-F2B067CA4C44}"/>
              </a:ext>
            </a:extLst>
          </p:cNvPr>
          <p:cNvSpPr txBox="1"/>
          <p:nvPr/>
        </p:nvSpPr>
        <p:spPr>
          <a:xfrm>
            <a:off x="1031955" y="1789224"/>
            <a:ext cx="2205377" cy="644419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100" b="1">
                <a:cs typeface="Arial" panose="020B0604020202020204" pitchFamily="34" charset="0"/>
              </a:rPr>
              <a:t>T+1 Coordination Committee</a:t>
            </a:r>
            <a:endParaRPr lang="en-GB" sz="1100" b="1"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74C8FB-FC3A-1D98-3FA7-24F41C6290D6}"/>
              </a:ext>
            </a:extLst>
          </p:cNvPr>
          <p:cNvSpPr/>
          <p:nvPr/>
        </p:nvSpPr>
        <p:spPr>
          <a:xfrm>
            <a:off x="1462782" y="2498160"/>
            <a:ext cx="1095776" cy="28220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ESMA (Chair)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89C3546-2A1F-2E3E-EB1F-05F94A036636}"/>
              </a:ext>
            </a:extLst>
          </p:cNvPr>
          <p:cNvSpPr/>
          <p:nvPr/>
        </p:nvSpPr>
        <p:spPr>
          <a:xfrm>
            <a:off x="2122098" y="2842323"/>
            <a:ext cx="971757" cy="50780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European Commission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D753E03-8205-5CC7-6AF5-84C1CE5CECAC}"/>
              </a:ext>
            </a:extLst>
          </p:cNvPr>
          <p:cNvSpPr/>
          <p:nvPr/>
        </p:nvSpPr>
        <p:spPr>
          <a:xfrm>
            <a:off x="5767870" y="2968695"/>
            <a:ext cx="546433" cy="557366"/>
          </a:xfrm>
          <a:prstGeom prst="rightArrow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8F4829A-816B-F8EC-C16D-E516F0EE5068}"/>
              </a:ext>
            </a:extLst>
          </p:cNvPr>
          <p:cNvSpPr/>
          <p:nvPr/>
        </p:nvSpPr>
        <p:spPr>
          <a:xfrm rot="10800000">
            <a:off x="5709068" y="3441836"/>
            <a:ext cx="546432" cy="557366"/>
          </a:xfrm>
          <a:prstGeom prst="rightArrow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5E8F5A2-DF28-1861-234A-9B165B69465C}"/>
              </a:ext>
            </a:extLst>
          </p:cNvPr>
          <p:cNvSpPr/>
          <p:nvPr/>
        </p:nvSpPr>
        <p:spPr>
          <a:xfrm>
            <a:off x="5170354" y="4616752"/>
            <a:ext cx="597661" cy="43970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 b="1">
                <a:cs typeface="Arial" panose="020B0604020202020204" pitchFamily="34" charset="0"/>
              </a:rPr>
              <a:t>ESMA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D53C270-0D70-6C0F-E4D1-703D1AA03848}"/>
              </a:ext>
            </a:extLst>
          </p:cNvPr>
          <p:cNvSpPr/>
          <p:nvPr/>
        </p:nvSpPr>
        <p:spPr>
          <a:xfrm>
            <a:off x="4517175" y="4626658"/>
            <a:ext cx="602740" cy="43970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 b="1">
                <a:cs typeface="Arial" panose="020B0604020202020204" pitchFamily="34" charset="0"/>
              </a:rPr>
              <a:t>ECB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3445FE-9822-8109-D19E-9AE4F57D9EEB}"/>
              </a:ext>
            </a:extLst>
          </p:cNvPr>
          <p:cNvSpPr/>
          <p:nvPr/>
        </p:nvSpPr>
        <p:spPr>
          <a:xfrm>
            <a:off x="3863996" y="4625670"/>
            <a:ext cx="602740" cy="43970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 b="1">
                <a:cs typeface="Arial" panose="020B0604020202020204" pitchFamily="34" charset="0"/>
              </a:rPr>
              <a:t>EC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AD80AB-E985-5054-1F68-630B69A18060}"/>
              </a:ext>
            </a:extLst>
          </p:cNvPr>
          <p:cNvSpPr/>
          <p:nvPr/>
        </p:nvSpPr>
        <p:spPr>
          <a:xfrm>
            <a:off x="6720076" y="4815837"/>
            <a:ext cx="1026781" cy="31475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Other (TBC)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BFDD2F-76CA-3D65-4AD8-92DC88C0936D}"/>
              </a:ext>
            </a:extLst>
          </p:cNvPr>
          <p:cNvSpPr/>
          <p:nvPr/>
        </p:nvSpPr>
        <p:spPr>
          <a:xfrm>
            <a:off x="1526963" y="3416954"/>
            <a:ext cx="1095009" cy="507808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Chair of T+1 Industry Committee</a:t>
            </a:r>
          </a:p>
        </p:txBody>
      </p:sp>
      <p:sp>
        <p:nvSpPr>
          <p:cNvPr id="27" name="Date Placeholder 5">
            <a:extLst>
              <a:ext uri="{FF2B5EF4-FFF2-40B4-BE49-F238E27FC236}">
                <a16:creationId xmlns:a16="http://schemas.microsoft.com/office/drawing/2014/main" id="{A4284F5C-D1FD-3E91-9EAB-9EF7E2A9C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1360" y="6356351"/>
            <a:ext cx="863600" cy="365125"/>
          </a:xfrm>
        </p:spPr>
        <p:txBody>
          <a:bodyPr/>
          <a:lstStyle/>
          <a:p>
            <a:fld id="{55212936-C512-413D-BE04-B30404F285C2}" type="datetime1">
              <a:rPr lang="en-US" smtClean="0"/>
              <a:t>12/13/24</a:t>
            </a:fld>
            <a:endParaRPr lang="en-B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B62F9A-EC1C-5DD5-797E-1C1E1BA66AE4}"/>
              </a:ext>
            </a:extLst>
          </p:cNvPr>
          <p:cNvSpPr txBox="1"/>
          <p:nvPr/>
        </p:nvSpPr>
        <p:spPr>
          <a:xfrm>
            <a:off x="4158959" y="1785400"/>
            <a:ext cx="1247791" cy="5798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b="1">
                <a:cs typeface="Arial" panose="020B0604020202020204" pitchFamily="34" charset="0"/>
              </a:rPr>
              <a:t>T+1 Industry </a:t>
            </a:r>
          </a:p>
          <a:p>
            <a:r>
              <a:rPr lang="en-GB" sz="1100" b="1"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04646C5-8C66-C03E-2729-1C786EEA0736}"/>
              </a:ext>
            </a:extLst>
          </p:cNvPr>
          <p:cNvSpPr/>
          <p:nvPr/>
        </p:nvSpPr>
        <p:spPr>
          <a:xfrm>
            <a:off x="2020424" y="5614184"/>
            <a:ext cx="1327621" cy="5078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 b="1">
                <a:cs typeface="Arial" panose="020B0604020202020204" pitchFamily="34" charset="0"/>
              </a:rPr>
              <a:t>ESCB/AMI-SeCo/ T2S Gov.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197DC1A-9B04-2044-F038-674C83433227}"/>
              </a:ext>
            </a:extLst>
          </p:cNvPr>
          <p:cNvSpPr/>
          <p:nvPr/>
        </p:nvSpPr>
        <p:spPr>
          <a:xfrm>
            <a:off x="3420380" y="5609897"/>
            <a:ext cx="1327622" cy="5078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 b="1">
                <a:cs typeface="Arial" panose="020B0604020202020204" pitchFamily="34" charset="0"/>
              </a:rPr>
              <a:t>EP/MS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9274EF3-FFE0-AB97-0214-ED69AEE1E67A}"/>
              </a:ext>
            </a:extLst>
          </p:cNvPr>
          <p:cNvSpPr/>
          <p:nvPr/>
        </p:nvSpPr>
        <p:spPr>
          <a:xfrm>
            <a:off x="620468" y="5609897"/>
            <a:ext cx="1327621" cy="5078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1100" b="1" err="1">
                <a:cs typeface="Arial" panose="020B0604020202020204" pitchFamily="34" charset="0"/>
              </a:rPr>
              <a:t>NCAs</a:t>
            </a:r>
            <a:r>
              <a:rPr lang="fr-FR" sz="1100">
                <a:cs typeface="Arial" panose="020B0604020202020204" pitchFamily="34" charset="0"/>
              </a:rPr>
              <a:t> (B</a:t>
            </a:r>
            <a:r>
              <a:rPr lang="en-GB" sz="1100" err="1">
                <a:cs typeface="Arial" panose="020B0604020202020204" pitchFamily="34" charset="0"/>
              </a:rPr>
              <a:t>oS</a:t>
            </a:r>
            <a:r>
              <a:rPr lang="en-GB" sz="1100">
                <a:cs typeface="Arial" panose="020B0604020202020204" pitchFamily="34" charset="0"/>
              </a:rPr>
              <a:t>/MSC/CSDR TF)</a:t>
            </a:r>
          </a:p>
          <a:p>
            <a:pPr algn="ctr"/>
            <a:endParaRPr lang="en-GB" sz="1100" b="1">
              <a:cs typeface="Arial" panose="020B0604020202020204" pitchFamily="34" charset="0"/>
            </a:endParaRP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19444415-7331-ABC9-FC72-5E520FD66E86}"/>
              </a:ext>
            </a:extLst>
          </p:cNvPr>
          <p:cNvSpPr/>
          <p:nvPr/>
        </p:nvSpPr>
        <p:spPr>
          <a:xfrm rot="10800000">
            <a:off x="3074747" y="3470180"/>
            <a:ext cx="546432" cy="557366"/>
          </a:xfrm>
          <a:prstGeom prst="rightArrow">
            <a:avLst/>
          </a:prstGeom>
          <a:solidFill>
            <a:srgbClr val="FFFFFF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3FA4AC-4199-F8D8-83EF-7E05E8AD4FE7}"/>
              </a:ext>
            </a:extLst>
          </p:cNvPr>
          <p:cNvSpPr/>
          <p:nvPr/>
        </p:nvSpPr>
        <p:spPr>
          <a:xfrm>
            <a:off x="4100556" y="2426453"/>
            <a:ext cx="1400825" cy="480040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Independent chair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580D3C-1199-7AC9-3345-EC1E63022045}"/>
              </a:ext>
            </a:extLst>
          </p:cNvPr>
          <p:cNvSpPr/>
          <p:nvPr/>
        </p:nvSpPr>
        <p:spPr>
          <a:xfrm>
            <a:off x="4110935" y="2939419"/>
            <a:ext cx="1400826" cy="476971"/>
          </a:xfrm>
          <a:prstGeom prst="round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cs typeface="Arial" panose="020B0604020202020204" pitchFamily="34" charset="0"/>
              </a:rPr>
              <a:t>Chairs/Rapporteurs of TWs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6F45B5C-CF58-4177-22E6-AF60D695CDB2}"/>
              </a:ext>
            </a:extLst>
          </p:cNvPr>
          <p:cNvSpPr/>
          <p:nvPr/>
        </p:nvSpPr>
        <p:spPr>
          <a:xfrm>
            <a:off x="3138146" y="2970219"/>
            <a:ext cx="546433" cy="557366"/>
          </a:xfrm>
          <a:prstGeom prst="rightArrow">
            <a:avLst/>
          </a:prstGeom>
          <a:solidFill>
            <a:srgbClr val="FFFFFF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6EA50B-7907-246E-3362-5EE6B13643D8}"/>
              </a:ext>
            </a:extLst>
          </p:cNvPr>
          <p:cNvSpPr/>
          <p:nvPr/>
        </p:nvSpPr>
        <p:spPr>
          <a:xfrm>
            <a:off x="1544503" y="3981005"/>
            <a:ext cx="1087214" cy="86451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solidFill>
                  <a:schemeClr val="accent5"/>
                </a:solidFill>
                <a:cs typeface="Arial" panose="020B0604020202020204" pitchFamily="34" charset="0"/>
              </a:rPr>
              <a:t>+ as needed, any other relevant stakeholders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A72C466-A1B3-329E-73FA-B19908343A93}"/>
              </a:ext>
            </a:extLst>
          </p:cNvPr>
          <p:cNvSpPr/>
          <p:nvPr/>
        </p:nvSpPr>
        <p:spPr>
          <a:xfrm>
            <a:off x="4274227" y="3460129"/>
            <a:ext cx="1087214" cy="8645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100">
                <a:solidFill>
                  <a:schemeClr val="accent2"/>
                </a:solidFill>
                <a:cs typeface="Arial" panose="020B0604020202020204" pitchFamily="34" charset="0"/>
              </a:rPr>
              <a:t>+ as needed, any other relevant stakeholders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8360F557-FB71-AA88-7F02-85B9B5719C51}"/>
              </a:ext>
            </a:extLst>
          </p:cNvPr>
          <p:cNvSpPr/>
          <p:nvPr/>
        </p:nvSpPr>
        <p:spPr>
          <a:xfrm rot="3675033">
            <a:off x="1146277" y="5048415"/>
            <a:ext cx="688426" cy="247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AF96A694-B82B-94DF-DCB6-6648E6336BE0}"/>
              </a:ext>
            </a:extLst>
          </p:cNvPr>
          <p:cNvSpPr/>
          <p:nvPr/>
        </p:nvSpPr>
        <p:spPr>
          <a:xfrm rot="6921839">
            <a:off x="3172166" y="5123776"/>
            <a:ext cx="604421" cy="24746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ACD773-8F02-633D-6F7D-67885CD3AFB1}"/>
              </a:ext>
            </a:extLst>
          </p:cNvPr>
          <p:cNvSpPr txBox="1"/>
          <p:nvPr/>
        </p:nvSpPr>
        <p:spPr>
          <a:xfrm>
            <a:off x="4887668" y="5981749"/>
            <a:ext cx="4033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>
                <a:solidFill>
                  <a:schemeClr val="tx2">
                    <a:lumMod val="75000"/>
                  </a:schemeClr>
                </a:solidFill>
              </a:rPr>
              <a:t>Note: the Working Arrangements will provide more details. </a:t>
            </a:r>
          </a:p>
        </p:txBody>
      </p:sp>
    </p:spTree>
    <p:extLst>
      <p:ext uri="{BB962C8B-B14F-4D97-AF65-F5344CB8AC3E}">
        <p14:creationId xmlns:p14="http://schemas.microsoft.com/office/powerpoint/2010/main" val="56138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616-32D4-09DD-AA01-B9D4411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22" y="298983"/>
            <a:ext cx="6452870" cy="497159"/>
          </a:xfrm>
        </p:spPr>
        <p:txBody>
          <a:bodyPr>
            <a:normAutofit/>
          </a:bodyPr>
          <a:lstStyle/>
          <a:p>
            <a:r>
              <a:rPr lang="fr-FR" err="1"/>
              <a:t>Working</a:t>
            </a:r>
            <a:r>
              <a:rPr lang="fr-FR"/>
              <a:t> arrangements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5B72-D8CF-BBEF-A0E9-31B4AD7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z="800" smtClean="0"/>
              <a:t>5</a:t>
            </a:fld>
            <a:endParaRPr lang="en-BE" sz="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E90400-61CB-D879-BB26-53D76EE73780}"/>
              </a:ext>
            </a:extLst>
          </p:cNvPr>
          <p:cNvSpPr txBox="1">
            <a:spLocks/>
          </p:cNvSpPr>
          <p:nvPr/>
        </p:nvSpPr>
        <p:spPr>
          <a:xfrm>
            <a:off x="517122" y="1091702"/>
            <a:ext cx="8201575" cy="53655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>
                <a:cs typeface="Arial" panose="020B0604020202020204" pitchFamily="34" charset="0"/>
              </a:rPr>
              <a:t>Tasks and responsibilities</a:t>
            </a:r>
          </a:p>
          <a:p>
            <a:pPr marL="0" indent="0">
              <a:buNone/>
            </a:pPr>
            <a:r>
              <a:rPr lang="en-GB" sz="180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Ensure coordination between the industry and the authorities so that all stakeholders pull in the same direction for the EU to achieve T+1 by 11 October 2027, in particular by</a:t>
            </a:r>
            <a:r>
              <a:rPr lang="en-GB" sz="1800" kern="10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sz="1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kern="100">
                <a:ea typeface="Calibri" panose="020F0502020204030204" pitchFamily="34" charset="0"/>
                <a:cs typeface="Arial" panose="020B0604020202020204" pitchFamily="34" charset="0"/>
              </a:rPr>
              <a:t>Confirming, based on input from the industry committee, </a:t>
            </a:r>
            <a:r>
              <a:rPr lang="en-GB" sz="180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timeline for key deliverables from the industry</a:t>
            </a:r>
          </a:p>
          <a:p>
            <a:r>
              <a:rPr lang="en-GB" sz="180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Monitoring the progress of the transition to T+</a:t>
            </a:r>
            <a:r>
              <a:rPr lang="en-GB" sz="1800" kern="100">
                <a:ea typeface="Calibri" panose="020F0502020204030204" pitchFamily="34" charset="0"/>
                <a:cs typeface="Arial" panose="020B0604020202020204" pitchFamily="34" charset="0"/>
              </a:rPr>
              <a:t>1, based on reporting from the industry committee</a:t>
            </a:r>
            <a:endParaRPr lang="en-GB" sz="1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Facilitating dialogue on any identified challenge or blocking issue that is escalated by the industry committee</a:t>
            </a:r>
          </a:p>
          <a:p>
            <a:r>
              <a:rPr lang="en-GB" sz="180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case no consensus can be found on a blocking issue at the level of the industry </a:t>
            </a:r>
            <a:r>
              <a:rPr lang="en-GB" sz="1800" kern="100"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180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ommittee, </a:t>
            </a:r>
            <a:r>
              <a:rPr lang="en-GB" sz="1800" kern="100">
                <a:ea typeface="Calibri" panose="020F0502020204030204" pitchFamily="34" charset="0"/>
                <a:cs typeface="Arial" panose="020B0604020202020204" pitchFamily="34" charset="0"/>
              </a:rPr>
              <a:t>if possible, providing informal </a:t>
            </a:r>
            <a:r>
              <a:rPr lang="en-GB" sz="180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advice on that issue</a:t>
            </a:r>
          </a:p>
          <a:p>
            <a:pPr marL="0" indent="0">
              <a:buNone/>
            </a:pPr>
            <a:endParaRPr lang="en-GB" sz="1800" b="1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>
                <a:cs typeface="Arial" panose="020B0604020202020204" pitchFamily="34" charset="0"/>
              </a:rPr>
              <a:t>International coordination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kern="100">
                <a:cs typeface="Arial" panose="020B0604020202020204" pitchFamily="34" charset="0"/>
              </a:rPr>
              <a:t>Liaise with authorities (European jurisdictions and beyond) to promote a coordinated approach and facilitate an orderly transition to T+1</a:t>
            </a:r>
            <a:endParaRPr lang="en-GB" sz="1800" b="1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kern="1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kern="1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GB" sz="1600" i="1" u="sng"/>
          </a:p>
          <a:p>
            <a:pPr marL="0" lvl="1" indent="0">
              <a:spcBef>
                <a:spcPts val="1000"/>
              </a:spcBef>
              <a:buNone/>
            </a:pPr>
            <a:endParaRPr lang="en-GB" sz="1800" i="1" u="sng"/>
          </a:p>
          <a:p>
            <a:pPr marL="0" lvl="1" indent="0">
              <a:spcBef>
                <a:spcPts val="1000"/>
              </a:spcBef>
              <a:buNone/>
            </a:pPr>
            <a:endParaRPr lang="en-GB" sz="1800" i="1" u="sng"/>
          </a:p>
          <a:p>
            <a:pPr marL="0" lvl="1" indent="0" algn="ctr">
              <a:spcBef>
                <a:spcPts val="1000"/>
              </a:spcBef>
              <a:buNone/>
            </a:pPr>
            <a:endParaRPr lang="en-GB" sz="1800" u="sng"/>
          </a:p>
          <a:p>
            <a:pPr marL="0" lvl="1" indent="0" algn="ctr">
              <a:spcBef>
                <a:spcPts val="1000"/>
              </a:spcBef>
              <a:buNone/>
            </a:pPr>
            <a:endParaRPr lang="en-GB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2D596-18A8-A78D-708F-6337B9037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9491" y="6356350"/>
            <a:ext cx="1443163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9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616-32D4-09DD-AA01-B9D4411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22" y="594543"/>
            <a:ext cx="6452870" cy="497159"/>
          </a:xfrm>
        </p:spPr>
        <p:txBody>
          <a:bodyPr>
            <a:normAutofit/>
          </a:bodyPr>
          <a:lstStyle/>
          <a:p>
            <a:r>
              <a:rPr lang="fr-FR" err="1"/>
              <a:t>Working</a:t>
            </a:r>
            <a:r>
              <a:rPr lang="fr-FR"/>
              <a:t> arrangements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5B72-D8CF-BBEF-A0E9-31B4AD7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z="800" smtClean="0"/>
              <a:t>6</a:t>
            </a:fld>
            <a:endParaRPr lang="en-BE" sz="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E90400-61CB-D879-BB26-53D76EE73780}"/>
              </a:ext>
            </a:extLst>
          </p:cNvPr>
          <p:cNvSpPr txBox="1">
            <a:spLocks/>
          </p:cNvSpPr>
          <p:nvPr/>
        </p:nvSpPr>
        <p:spPr>
          <a:xfrm>
            <a:off x="517122" y="1394691"/>
            <a:ext cx="8201575" cy="50625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Composition of the Coordination Committee</a:t>
            </a:r>
            <a:r>
              <a:rPr lang="en-GB" sz="180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The ESMA Chair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>
                <a:ea typeface="MS PGothic" panose="020B0600070205080204" pitchFamily="34" charset="-128"/>
                <a:cs typeface="Arial" panose="020B0604020202020204" pitchFamily="34" charset="0"/>
              </a:rPr>
              <a:t>An EC Representative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An ECB Representative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The Industry Independent Chair </a:t>
            </a:r>
          </a:p>
          <a:p>
            <a:pPr marL="0" lvl="1" indent="0" algn="just">
              <a:lnSpc>
                <a:spcPct val="115000"/>
              </a:lnSpc>
              <a:spcAft>
                <a:spcPts val="600"/>
              </a:spcAft>
              <a:buNone/>
            </a:pPr>
            <a:br>
              <a:rPr lang="en-GB" sz="1800">
                <a:solidFill>
                  <a:srgbClr val="111111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GB" sz="1800" b="1">
                <a:ea typeface="MS PGothic" panose="020B0600070205080204" pitchFamily="34" charset="-128"/>
                <a:cs typeface="Arial" panose="020B0604020202020204" pitchFamily="34" charset="0"/>
              </a:rPr>
              <a:t>Chaired</a:t>
            </a:r>
            <a:r>
              <a:rPr lang="en-GB" sz="1800">
                <a:ea typeface="MS PGothic" panose="020B0600070205080204" pitchFamily="34" charset="-128"/>
                <a:cs typeface="Arial" panose="020B0604020202020204" pitchFamily="34" charset="0"/>
              </a:rPr>
              <a:t> by the ESMA Chair </a:t>
            </a:r>
          </a:p>
          <a:p>
            <a:pPr marL="0" lvl="1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1800" b="1">
                <a:ea typeface="MS PGothic" panose="020B0600070205080204" pitchFamily="34" charset="-128"/>
                <a:cs typeface="Arial" panose="020B0604020202020204" pitchFamily="34" charset="0"/>
              </a:rPr>
              <a:t>Secretariat</a:t>
            </a:r>
            <a:r>
              <a:rPr lang="en-GB" sz="1800">
                <a:ea typeface="MS PGothic" panose="020B0600070205080204" pitchFamily="34" charset="-128"/>
                <a:cs typeface="Arial" panose="020B0604020202020204" pitchFamily="34" charset="0"/>
              </a:rPr>
              <a:t> provided by ESMA </a:t>
            </a:r>
            <a:endParaRPr lang="en-GB" sz="1800" b="1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buNone/>
            </a:pPr>
            <a:r>
              <a:rPr lang="en-GB" sz="1800" b="1">
                <a:ea typeface="MS PGothic" panose="020B0600070205080204" pitchFamily="34" charset="-128"/>
                <a:cs typeface="Arial" panose="020B0604020202020204" pitchFamily="34" charset="0"/>
              </a:rPr>
              <a:t>External stakeholders </a:t>
            </a:r>
            <a:r>
              <a:rPr lang="en-GB" sz="1800">
                <a:ea typeface="MS PGothic" panose="020B0600070205080204" pitchFamily="34" charset="-128"/>
                <a:cs typeface="Arial" panose="020B0604020202020204" pitchFamily="34" charset="0"/>
              </a:rPr>
              <a:t>might be invited to the meetings of the Coordination Committee on specific subjects </a:t>
            </a:r>
          </a:p>
          <a:p>
            <a:pPr marL="0" indent="0">
              <a:buNone/>
            </a:pPr>
            <a:endParaRPr lang="en-GB" sz="1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GB" sz="1600" i="1" u="sng"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GB" sz="1800" i="1" u="sng"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GB" sz="1800" i="1" u="sng">
              <a:cs typeface="Arial" panose="020B0604020202020204" pitchFamily="34" charset="0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GB" sz="1800" u="sng">
              <a:cs typeface="Arial" panose="020B0604020202020204" pitchFamily="34" charset="0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GB" sz="1800"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2D596-18A8-A78D-708F-6337B9037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9491" y="6356350"/>
            <a:ext cx="1443163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9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616-32D4-09DD-AA01-B9D4411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22" y="594543"/>
            <a:ext cx="6452870" cy="497159"/>
          </a:xfrm>
        </p:spPr>
        <p:txBody>
          <a:bodyPr>
            <a:normAutofit/>
          </a:bodyPr>
          <a:lstStyle/>
          <a:p>
            <a:r>
              <a:rPr lang="fr-FR" err="1"/>
              <a:t>Working</a:t>
            </a:r>
            <a:r>
              <a:rPr lang="fr-FR"/>
              <a:t> arrangements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5B72-D8CF-BBEF-A0E9-31B4AD7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z="800" smtClean="0"/>
              <a:t>7</a:t>
            </a:fld>
            <a:endParaRPr lang="en-BE" sz="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E90400-61CB-D879-BB26-53D76EE73780}"/>
              </a:ext>
            </a:extLst>
          </p:cNvPr>
          <p:cNvSpPr txBox="1">
            <a:spLocks/>
          </p:cNvSpPr>
          <p:nvPr/>
        </p:nvSpPr>
        <p:spPr>
          <a:xfrm>
            <a:off x="517122" y="1156880"/>
            <a:ext cx="8201575" cy="53003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b="1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Wor</a:t>
            </a:r>
            <a:r>
              <a:rPr lang="en-GB" sz="1800" b="1" kern="100">
                <a:ea typeface="Calibri" panose="020F0502020204030204" pitchFamily="34" charset="0"/>
                <a:cs typeface="Arial" panose="020B0604020202020204" pitchFamily="34" charset="0"/>
              </a:rPr>
              <a:t>king methods, Transparency and Confidentiality</a:t>
            </a:r>
            <a:endParaRPr lang="en-GB" sz="1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Meetings on a quarterly basis, or more frequently if required</a:t>
            </a:r>
            <a:endParaRPr lang="en-GB" sz="180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Decisions by consensus</a:t>
            </a:r>
            <a:endParaRPr lang="en-GB" sz="180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endParaRPr lang="en-GB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 authority in the Coordination Committee will ensure appropriate information flows in accordance with their respective governance</a:t>
            </a:r>
            <a:endParaRPr lang="en-GB" sz="180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GB" sz="180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All members of the Committee and meeting participants will be under the obligation to respect confidentiality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en-GB" sz="1800" u="sng">
              <a:cs typeface="Arial" panose="020B0604020202020204" pitchFamily="34" charset="0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GB" sz="1800"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2D596-18A8-A78D-708F-6337B9037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9491" y="6356350"/>
            <a:ext cx="1443163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1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A3DF-5680-304F-30B6-7B5C95F83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900"/>
              </a:spcBef>
              <a:buNone/>
            </a:pPr>
            <a:r>
              <a:rPr lang="en-GB" sz="220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dedicated webpage </a:t>
            </a:r>
            <a:r>
              <a:rPr lang="en-GB" sz="2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 ESMA website to publish:</a:t>
            </a:r>
            <a:endParaRPr lang="en-GB" sz="220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General explanations on the T+1 governance structure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Coordination Committee Working arrangements</a:t>
            </a:r>
            <a:endParaRPr lang="en-GB" sz="180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Composition of the Coordination Committee</a:t>
            </a:r>
            <a:endParaRPr lang="en-GB" sz="180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 each meeting, the summaries of conclusions of the Coordination Committee’s meetings</a:t>
            </a:r>
          </a:p>
          <a:p>
            <a:pPr marL="457200" lvl="1" indent="0" algn="just">
              <a:lnSpc>
                <a:spcPct val="115000"/>
              </a:lnSpc>
              <a:spcBef>
                <a:spcPts val="900"/>
              </a:spcBef>
              <a:buNone/>
            </a:pPr>
            <a:endParaRPr lang="en-GB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buNone/>
            </a:pPr>
            <a:r>
              <a:rPr lang="en-GB" sz="2200">
                <a:solidFill>
                  <a:schemeClr val="tx2"/>
                </a:solidFill>
                <a:ea typeface="Arial" panose="020B0604020202020204" pitchFamily="34" charset="0"/>
              </a:rPr>
              <a:t>Contact email </a:t>
            </a:r>
            <a:r>
              <a:rPr lang="en-GB" sz="2200">
                <a:ea typeface="Arial" panose="020B0604020202020204" pitchFamily="34" charset="0"/>
                <a:hlinkClick r:id="rId2"/>
              </a:rPr>
              <a:t>T1@esma.europa.eu</a:t>
            </a:r>
            <a:r>
              <a:rPr lang="en-GB" sz="2200">
                <a:ea typeface="Arial" panose="020B0604020202020204" pitchFamily="34" charset="0"/>
              </a:rPr>
              <a:t> </a:t>
            </a:r>
            <a:endParaRPr lang="en-GB" sz="220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D6FAF-7AEB-3710-BB6D-4C6374D2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mtClean="0"/>
              <a:t>8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E3A1F-011F-7B36-EB27-26200CB148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CE4120-6677-449B-B77D-1F131EE83EF1}" type="datetime1">
              <a:rPr lang="en-US" smtClean="0"/>
              <a:t>12/13/24</a:t>
            </a:fld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36942-5DF6-B236-F3E7-12DEE0B3F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9D631-5F87-0B0B-E7D6-46FE1F25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4163"/>
            <a:ext cx="6473825" cy="862012"/>
          </a:xfrm>
        </p:spPr>
        <p:txBody>
          <a:bodyPr>
            <a:normAutofit/>
          </a:bodyPr>
          <a:lstStyle/>
          <a:p>
            <a:r>
              <a:rPr lang="fr-FR"/>
              <a:t>Public communication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154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64F1-17F3-8F41-9ED9-C59A82FE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2. Elements of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C4F56-D56D-0A65-0762-842F3A75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E5EB-9635-2D45-917A-4CA618C389CE}" type="slidenum">
              <a:rPr lang="en-BE" smtClean="0"/>
              <a:t>9</a:t>
            </a:fld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54A7-AA3D-AE75-315E-9FFF5F195A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4F52E4-AAE4-4BCE-9DFD-10A593BA2930}" type="datetime1">
              <a:rPr lang="en-US" smtClean="0"/>
              <a:t>12/13/24</a:t>
            </a:fld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A4DA7-1C00-E989-FFBA-B709158AB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5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MA DEF">
      <a:dk1>
        <a:srgbClr val="00379F"/>
      </a:dk1>
      <a:lt1>
        <a:srgbClr val="F0F0F0"/>
      </a:lt1>
      <a:dk2>
        <a:srgbClr val="007EFF"/>
      </a:dk2>
      <a:lt2>
        <a:srgbClr val="7BD200"/>
      </a:lt2>
      <a:accent1>
        <a:srgbClr val="34009F"/>
      </a:accent1>
      <a:accent2>
        <a:srgbClr val="DB5700"/>
      </a:accent2>
      <a:accent3>
        <a:srgbClr val="C1C1DE"/>
      </a:accent3>
      <a:accent4>
        <a:srgbClr val="BBD649"/>
      </a:accent4>
      <a:accent5>
        <a:srgbClr val="0174AF"/>
      </a:accent5>
      <a:accent6>
        <a:srgbClr val="FF0000"/>
      </a:accent6>
      <a:hlink>
        <a:srgbClr val="34009F"/>
      </a:hlink>
      <a:folHlink>
        <a:srgbClr val="0174A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Regular_4-3.potx" id="{CBA5CE7C-4294-49BE-AD79-80B2D8D8ED29}" vid="{F88986AF-AAEF-4413-8B05-7F1B060B7C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8C25D2D371440B3746CADBE0581D2" ma:contentTypeVersion="4" ma:contentTypeDescription="Create a new document." ma:contentTypeScope="" ma:versionID="5fe7dbda3959a242efc4ea4137301594">
  <xsd:schema xmlns:xsd="http://www.w3.org/2001/XMLSchema" xmlns:xs="http://www.w3.org/2001/XMLSchema" xmlns:p="http://schemas.microsoft.com/office/2006/metadata/properties" xmlns:ns2="2dabedc6-b2d8-43aa-b57e-f25148eff046" targetNamespace="http://schemas.microsoft.com/office/2006/metadata/properties" ma:root="true" ma:fieldsID="a9b0db8455fe4fee95e5c4367b3bb20b" ns2:_="">
    <xsd:import namespace="2dabedc6-b2d8-43aa-b57e-f25148eff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bedc6-b2d8-43aa-b57e-f25148eff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520A83-3394-44BF-BB89-2A4F88808856}">
  <ds:schemaRefs>
    <ds:schemaRef ds:uri="2dabedc6-b2d8-43aa-b57e-f25148eff0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9FBF65-8398-4C57-A1E4-26A087E54E92}">
  <ds:schemaRefs>
    <ds:schemaRef ds:uri="2dabedc6-b2d8-43aa-b57e-f25148eff0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2BA1EA-A6FE-4CD5-9778-FCE1B4E0CB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Macintosh PowerPoint</Application>
  <PresentationFormat>On-screen Show (4:3)</PresentationFormat>
  <Paragraphs>162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Office Theme</vt:lpstr>
      <vt:lpstr>T+1 Coordination Committee</vt:lpstr>
      <vt:lpstr>Content</vt:lpstr>
      <vt:lpstr>1. Working Arrangements for the Coordination Committee</vt:lpstr>
      <vt:lpstr>Proposed T+1 governance structure (provisional)</vt:lpstr>
      <vt:lpstr>Working arrangements</vt:lpstr>
      <vt:lpstr>Working arrangements</vt:lpstr>
      <vt:lpstr>Working arrangements</vt:lpstr>
      <vt:lpstr>Public communication</vt:lpstr>
      <vt:lpstr>2. Elements of timeline</vt:lpstr>
      <vt:lpstr>Proposed overall timeline to move to T+1</vt:lpstr>
      <vt:lpstr>T+1 related regulatory work: overview</vt:lpstr>
      <vt:lpstr>T+1 related regulatory work: timeline</vt:lpstr>
      <vt:lpstr>T+1 related regulatory work: scope</vt:lpstr>
      <vt:lpstr>T2S: timeline for T+1 related changes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ESMA</dc:creator>
  <cp:lastModifiedBy>William Hodash</cp:lastModifiedBy>
  <cp:revision>2</cp:revision>
  <cp:lastPrinted>2024-12-09T18:12:50Z</cp:lastPrinted>
  <dcterms:created xsi:type="dcterms:W3CDTF">2022-10-17T11:03:53Z</dcterms:created>
  <dcterms:modified xsi:type="dcterms:W3CDTF">2024-12-13T20:52:33Z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0x01010023A8C25D2D371440B3746CADBE0581D2</vt:lpwstr>
  </property>
  <property fmtid="{D5CDD505-2E9C-101B-9397-08002B2CF9AE}" pid="3" name="_dlc_DocIdItemGuid">
    <vt:lpwstr>d301b72d-54d6-4bcb-9294-bb93bf52bc3f</vt:lpwstr>
  </property>
  <property fmtid="{D5CDD505-2E9C-101B-9397-08002B2CF9AE}" pid="4" name="ESMATemplatesConfidentialityLevel">
    <vt:lpwstr>6;#Regular|07f1e362-856b-423d-bea6-a14079762141</vt:lpwstr>
  </property>
  <property fmtid="{D5CDD505-2E9C-101B-9397-08002B2CF9AE}" pid="5" name="ESMATemplatesTopic">
    <vt:lpwstr>65;#PowerPoint|0225a7ed-a49d-41f9-a5e3-1be6fc7e8855</vt:lpwstr>
  </property>
  <property fmtid="{D5CDD505-2E9C-101B-9397-08002B2CF9AE}" pid="6" name="DocumentSetDescription">
    <vt:lpwstr/>
  </property>
  <property fmtid="{D5CDD505-2E9C-101B-9397-08002B2CF9AE}" pid="7" name="ConfidentialityLevel">
    <vt:lpwstr>6;#Regular|07f1e362-856b-423d-bea6-a14079762141</vt:lpwstr>
  </property>
  <property fmtid="{D5CDD505-2E9C-101B-9397-08002B2CF9AE}" pid="8" name="DocumentType">
    <vt:lpwstr>5;#Note|b9e1c92e-303a-4555-86f0-5c711c65937e</vt:lpwstr>
  </property>
  <property fmtid="{D5CDD505-2E9C-101B-9397-08002B2CF9AE}" pid="9" name="MediaServiceImageTags">
    <vt:lpwstr/>
  </property>
  <property fmtid="{D5CDD505-2E9C-101B-9397-08002B2CF9AE}" pid="10" name="TeamName">
    <vt:lpwstr>9</vt:lpwstr>
  </property>
  <property fmtid="{D5CDD505-2E9C-101B-9397-08002B2CF9AE}" pid="11" name="Topic">
    <vt:lpwstr>324</vt:lpwstr>
  </property>
  <property fmtid="{D5CDD505-2E9C-101B-9397-08002B2CF9AE}" pid="12" name="SubTopic">
    <vt:lpwstr>323</vt:lpwstr>
  </property>
</Properties>
</file>