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1" r:id="rId2"/>
    <p:sldId id="256" r:id="rId3"/>
    <p:sldId id="257" r:id="rId4"/>
    <p:sldId id="258" r:id="rId5"/>
    <p:sldId id="259" r:id="rId6"/>
    <p:sldId id="260" r:id="rId7"/>
    <p:sldId id="272" r:id="rId8"/>
    <p:sldId id="271" r:id="rId9"/>
    <p:sldId id="267" r:id="rId10"/>
    <p:sldId id="273" r:id="rId11"/>
    <p:sldId id="278" r:id="rId12"/>
    <p:sldId id="269" r:id="rId13"/>
    <p:sldId id="277" r:id="rId14"/>
    <p:sldId id="274" r:id="rId15"/>
    <p:sldId id="268" r:id="rId16"/>
    <p:sldId id="266" r:id="rId17"/>
    <p:sldId id="280" r:id="rId18"/>
    <p:sldId id="275" r:id="rId19"/>
    <p:sldId id="270" r:id="rId20"/>
    <p:sldId id="279" r:id="rId2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7" autoAdjust="0"/>
    <p:restoredTop sz="93792" autoAdjust="0"/>
  </p:normalViewPr>
  <p:slideViewPr>
    <p:cSldViewPr snapToGrid="0">
      <p:cViewPr varScale="1">
        <p:scale>
          <a:sx n="102" d="100"/>
          <a:sy n="102" d="100"/>
        </p:scale>
        <p:origin x="900" y="108"/>
      </p:cViewPr>
      <p:guideLst/>
    </p:cSldViewPr>
  </p:slideViewPr>
  <p:notesTextViewPr>
    <p:cViewPr>
      <p:scale>
        <a:sx n="1" d="1"/>
        <a:sy n="1" d="1"/>
      </p:scale>
      <p:origin x="0" y="0"/>
    </p:cViewPr>
  </p:notesTextViewPr>
  <p:sorterViewPr>
    <p:cViewPr varScale="1">
      <p:scale>
        <a:sx n="100" d="100"/>
        <a:sy n="100" d="100"/>
      </p:scale>
      <p:origin x="0" y="-13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0A2A0CC-0AAD-048B-BA7F-70D9613361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defRPr>
            </a:lvl1pPr>
          </a:lstStyle>
          <a:p>
            <a:pPr>
              <a:defRPr/>
            </a:pPr>
            <a:endParaRPr lang="en-GB"/>
          </a:p>
        </p:txBody>
      </p:sp>
      <p:sp>
        <p:nvSpPr>
          <p:cNvPr id="3" name="Date Placeholder 2">
            <a:extLst>
              <a:ext uri="{FF2B5EF4-FFF2-40B4-BE49-F238E27FC236}">
                <a16:creationId xmlns:a16="http://schemas.microsoft.com/office/drawing/2014/main" id="{C066E70E-43B2-3CBF-CFC4-DF548662BB9A}"/>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425EBB7-E532-4636-84BE-F4964BA87568}" type="datetimeFigureOut">
              <a:rPr lang="en-GB"/>
              <a:pPr>
                <a:defRPr/>
              </a:pPr>
              <a:t>10/02/2025</a:t>
            </a:fld>
            <a:endParaRPr lang="en-GB" dirty="0"/>
          </a:p>
        </p:txBody>
      </p:sp>
      <p:sp>
        <p:nvSpPr>
          <p:cNvPr id="4" name="Slide Image Placeholder 3">
            <a:extLst>
              <a:ext uri="{FF2B5EF4-FFF2-40B4-BE49-F238E27FC236}">
                <a16:creationId xmlns:a16="http://schemas.microsoft.com/office/drawing/2014/main" id="{2DFB19B9-C9F4-5299-D13D-576733B0FFAE}"/>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a:extLst>
              <a:ext uri="{FF2B5EF4-FFF2-40B4-BE49-F238E27FC236}">
                <a16:creationId xmlns:a16="http://schemas.microsoft.com/office/drawing/2014/main" id="{3B05B1DF-B795-2609-10A1-2F2250D4B13D}"/>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75A96EEC-AA0D-A994-B650-A273FB1184C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defRPr>
            </a:lvl1pPr>
          </a:lstStyle>
          <a:p>
            <a:pPr>
              <a:defRPr/>
            </a:pPr>
            <a:endParaRPr lang="en-GB"/>
          </a:p>
        </p:txBody>
      </p:sp>
      <p:sp>
        <p:nvSpPr>
          <p:cNvPr id="7" name="Slide Number Placeholder 6">
            <a:extLst>
              <a:ext uri="{FF2B5EF4-FFF2-40B4-BE49-F238E27FC236}">
                <a16:creationId xmlns:a16="http://schemas.microsoft.com/office/drawing/2014/main" id="{62B7447E-A65E-5262-8CB8-22F4BB7A3412}"/>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1A6B9DFA-3378-487D-9C05-E53BD78B0E65}"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15A641D-29F6-4384-1DA8-6ED79BD120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C65FCDF1-D992-C459-3147-EDFBEB3EBC6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100" name="Slide Number Placeholder 3">
            <a:extLst>
              <a:ext uri="{FF2B5EF4-FFF2-40B4-BE49-F238E27FC236}">
                <a16:creationId xmlns:a16="http://schemas.microsoft.com/office/drawing/2014/main" id="{0298B937-C9B3-DD54-33CF-8D8F1CC14A5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D8E97EF-10D3-4DAD-8CEE-03E9D34A1988}" type="slidenum">
              <a:rPr lang="en-GB" altLang="en-US" smtClean="0"/>
              <a:pPr fontAlgn="base">
                <a:spcBef>
                  <a:spcPct val="0"/>
                </a:spcBef>
                <a:spcAft>
                  <a:spcPct val="0"/>
                </a:spcAft>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E895C5F-9FCA-AD0F-486E-B7609B3C91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D42D2C0B-0827-84D3-6F94-CB74F98BE25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GB"/>
          </a:p>
        </p:txBody>
      </p:sp>
      <p:sp>
        <p:nvSpPr>
          <p:cNvPr id="4" name="Slide Number Placeholder 3">
            <a:extLst>
              <a:ext uri="{FF2B5EF4-FFF2-40B4-BE49-F238E27FC236}">
                <a16:creationId xmlns:a16="http://schemas.microsoft.com/office/drawing/2014/main" id="{878C58FE-C71F-B8F3-D549-686B110EA5AE}"/>
              </a:ext>
            </a:extLst>
          </p:cNvPr>
          <p:cNvSpPr>
            <a:spLocks noGrp="1"/>
          </p:cNvSpPr>
          <p:nvPr>
            <p:ph type="sldNum" sz="quarter" idx="5"/>
          </p:nvPr>
        </p:nvSpPr>
        <p:spPr/>
        <p:txBody>
          <a:bodyPr/>
          <a:lstStyle/>
          <a:p>
            <a:pPr>
              <a:defRPr/>
            </a:pPr>
            <a:fld id="{2DA12A2D-4B0B-4714-9A80-90110C81010F}" type="slidenum">
              <a:rPr lang="en-GB" smtClean="0"/>
              <a:pPr>
                <a:defRPr/>
              </a:pPr>
              <a:t>12</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1841F0FB-9210-62C4-8656-7BCD6144BD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DC6F74DA-E835-5AFB-810C-5381B2EEC9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GB"/>
          </a:p>
        </p:txBody>
      </p:sp>
      <p:sp>
        <p:nvSpPr>
          <p:cNvPr id="4" name="Slide Number Placeholder 3">
            <a:extLst>
              <a:ext uri="{FF2B5EF4-FFF2-40B4-BE49-F238E27FC236}">
                <a16:creationId xmlns:a16="http://schemas.microsoft.com/office/drawing/2014/main" id="{21878B8E-7995-4742-7D9F-69352C7471E9}"/>
              </a:ext>
            </a:extLst>
          </p:cNvPr>
          <p:cNvSpPr>
            <a:spLocks noGrp="1"/>
          </p:cNvSpPr>
          <p:nvPr>
            <p:ph type="sldNum" sz="quarter" idx="5"/>
          </p:nvPr>
        </p:nvSpPr>
        <p:spPr/>
        <p:txBody>
          <a:bodyPr/>
          <a:lstStyle/>
          <a:p>
            <a:pPr>
              <a:defRPr/>
            </a:pPr>
            <a:fld id="{A78F0FD5-1E7C-4198-A14A-DA0A3AA24E3C}" type="slidenum">
              <a:rPr lang="en-GB" smtClean="0"/>
              <a:pPr>
                <a:defRPr/>
              </a:pPr>
              <a:t>13</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347050EF-274E-F9E5-D7C3-B5038859986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0DC9546C-E05F-5855-4009-A9ACCB6EF2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GB"/>
          </a:p>
        </p:txBody>
      </p:sp>
      <p:sp>
        <p:nvSpPr>
          <p:cNvPr id="4" name="Slide Number Placeholder 3">
            <a:extLst>
              <a:ext uri="{FF2B5EF4-FFF2-40B4-BE49-F238E27FC236}">
                <a16:creationId xmlns:a16="http://schemas.microsoft.com/office/drawing/2014/main" id="{6250E976-6A11-CE35-6284-99F1F4464104}"/>
              </a:ext>
            </a:extLst>
          </p:cNvPr>
          <p:cNvSpPr>
            <a:spLocks noGrp="1"/>
          </p:cNvSpPr>
          <p:nvPr>
            <p:ph type="sldNum" sz="quarter" idx="5"/>
          </p:nvPr>
        </p:nvSpPr>
        <p:spPr/>
        <p:txBody>
          <a:bodyPr/>
          <a:lstStyle/>
          <a:p>
            <a:pPr>
              <a:defRPr/>
            </a:pPr>
            <a:fld id="{DAF1DC53-E6F0-4648-8CEE-903B5A6F115C}" type="slidenum">
              <a:rPr lang="en-GB" smtClean="0"/>
              <a:pPr>
                <a:defRPr/>
              </a:pPr>
              <a:t>15</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EF27B1CD-23BF-7D38-5AE8-26F522B93D4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75B60D44-4A8E-9E22-20A0-C82D551E8D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a:p>
        </p:txBody>
      </p:sp>
      <p:sp>
        <p:nvSpPr>
          <p:cNvPr id="4" name="Slide Number Placeholder 3">
            <a:extLst>
              <a:ext uri="{FF2B5EF4-FFF2-40B4-BE49-F238E27FC236}">
                <a16:creationId xmlns:a16="http://schemas.microsoft.com/office/drawing/2014/main" id="{F576DDD1-CA1E-DD5C-7378-5AB7AF22CBF9}"/>
              </a:ext>
            </a:extLst>
          </p:cNvPr>
          <p:cNvSpPr>
            <a:spLocks noGrp="1"/>
          </p:cNvSpPr>
          <p:nvPr>
            <p:ph type="sldNum" sz="quarter" idx="5"/>
          </p:nvPr>
        </p:nvSpPr>
        <p:spPr/>
        <p:txBody>
          <a:bodyPr/>
          <a:lstStyle/>
          <a:p>
            <a:pPr>
              <a:defRPr/>
            </a:pPr>
            <a:fld id="{CA84E306-7495-455F-B9E0-93CD75398E25}" type="slidenum">
              <a:rPr lang="en-GB" smtClean="0"/>
              <a:pPr>
                <a:defRPr/>
              </a:pPr>
              <a:t>16</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116D2EB-B543-E3BA-F3F0-C586F5F48B6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1F93E9EA-F430-C214-FCFD-85413239AF1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GB"/>
          </a:p>
        </p:txBody>
      </p:sp>
      <p:sp>
        <p:nvSpPr>
          <p:cNvPr id="4" name="Slide Number Placeholder 3">
            <a:extLst>
              <a:ext uri="{FF2B5EF4-FFF2-40B4-BE49-F238E27FC236}">
                <a16:creationId xmlns:a16="http://schemas.microsoft.com/office/drawing/2014/main" id="{068CF1CB-F6D0-3B88-DEB4-C83FB30B9940}"/>
              </a:ext>
            </a:extLst>
          </p:cNvPr>
          <p:cNvSpPr>
            <a:spLocks noGrp="1"/>
          </p:cNvSpPr>
          <p:nvPr>
            <p:ph type="sldNum" sz="quarter" idx="5"/>
          </p:nvPr>
        </p:nvSpPr>
        <p:spPr/>
        <p:txBody>
          <a:bodyPr/>
          <a:lstStyle/>
          <a:p>
            <a:pPr>
              <a:defRPr/>
            </a:pPr>
            <a:fld id="{235C0939-A756-412E-BF19-D9B78352A7CF}" type="slidenum">
              <a:rPr lang="en-GB" smtClean="0"/>
              <a:pPr>
                <a:defRPr/>
              </a:pPr>
              <a:t>17</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PlaceHolder 1">
            <a:extLst>
              <a:ext uri="{FF2B5EF4-FFF2-40B4-BE49-F238E27FC236}">
                <a16:creationId xmlns:a16="http://schemas.microsoft.com/office/drawing/2014/main" id="{5069E721-FAD7-72A4-1B2D-62B5FA96175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 name="PlaceHolder 2">
            <a:extLst>
              <a:ext uri="{FF2B5EF4-FFF2-40B4-BE49-F238E27FC236}">
                <a16:creationId xmlns:a16="http://schemas.microsoft.com/office/drawing/2014/main" id="{C196C5E5-7963-365B-CA97-8947AE05E310}"/>
              </a:ext>
            </a:extLst>
          </p:cNvPr>
          <p:cNvSpPr>
            <a:spLocks noGrp="1"/>
          </p:cNvSpPr>
          <p:nvPr>
            <p:ph type="body"/>
          </p:nvPr>
        </p:nvSpPr>
        <p:spPr/>
        <p:txBody>
          <a:bodyPr lIns="0" tIns="0" rIns="0" bIns="0">
            <a:noAutofit/>
          </a:bodyPr>
          <a:lstStyle/>
          <a:p>
            <a:pPr>
              <a:defRPr/>
            </a:pPr>
            <a:endParaRPr lang="en-US" spc="-1" dirty="0">
              <a:solidFill>
                <a:srgbClr val="000000"/>
              </a:solidFill>
            </a:endParaRPr>
          </a:p>
        </p:txBody>
      </p:sp>
      <p:sp>
        <p:nvSpPr>
          <p:cNvPr id="55" name="Slide Number Placeholder 3">
            <a:extLst>
              <a:ext uri="{FF2B5EF4-FFF2-40B4-BE49-F238E27FC236}">
                <a16:creationId xmlns:a16="http://schemas.microsoft.com/office/drawing/2014/main" id="{62308B15-E733-1F1A-81E2-8892F0E15FF3}"/>
              </a:ext>
            </a:extLst>
          </p:cNvPr>
          <p:cNvSpPr/>
          <p:nvPr/>
        </p:nvSpPr>
        <p:spPr>
          <a:xfrm>
            <a:off x="3884613" y="8685213"/>
            <a:ext cx="2971800" cy="458787"/>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46800" tIns="90000" rIns="46800" bIns="900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3C90B318-3976-40E3-9580-21246EC4D3CE}" type="slidenum">
              <a:rPr lang="en-GB" sz="1200" spc="-1">
                <a:solidFill>
                  <a:srgbClr val="000000"/>
                </a:solidFill>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lang="en-US" sz="1200" spc="-1" dirty="0">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laceHolder 1">
            <a:extLst>
              <a:ext uri="{FF2B5EF4-FFF2-40B4-BE49-F238E27FC236}">
                <a16:creationId xmlns:a16="http://schemas.microsoft.com/office/drawing/2014/main" id="{085C36B4-6EBD-0EE4-94C1-FD7FEAF191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 name="PlaceHolder 2">
            <a:extLst>
              <a:ext uri="{FF2B5EF4-FFF2-40B4-BE49-F238E27FC236}">
                <a16:creationId xmlns:a16="http://schemas.microsoft.com/office/drawing/2014/main" id="{EBF36114-BA55-A606-5019-A9928D1BBFFB}"/>
              </a:ext>
            </a:extLst>
          </p:cNvPr>
          <p:cNvSpPr>
            <a:spLocks noGrp="1"/>
          </p:cNvSpPr>
          <p:nvPr>
            <p:ph type="body"/>
          </p:nvPr>
        </p:nvSpPr>
        <p:spPr/>
        <p:txBody>
          <a:bodyPr lIns="0" tIns="0" rIns="0" bIns="0">
            <a:noAutofit/>
          </a:bodyPr>
          <a:lstStyle/>
          <a:p>
            <a:pPr>
              <a:defRPr/>
            </a:pPr>
            <a:endParaRPr lang="en-US" spc="-1" dirty="0">
              <a:solidFill>
                <a:srgbClr val="000000"/>
              </a:solidFill>
            </a:endParaRPr>
          </a:p>
        </p:txBody>
      </p:sp>
      <p:sp>
        <p:nvSpPr>
          <p:cNvPr id="55" name="Slide Number Placeholder 3">
            <a:extLst>
              <a:ext uri="{FF2B5EF4-FFF2-40B4-BE49-F238E27FC236}">
                <a16:creationId xmlns:a16="http://schemas.microsoft.com/office/drawing/2014/main" id="{D0AABC1C-4D29-4B4C-AFE8-3A383171681E}"/>
              </a:ext>
            </a:extLst>
          </p:cNvPr>
          <p:cNvSpPr/>
          <p:nvPr/>
        </p:nvSpPr>
        <p:spPr>
          <a:xfrm>
            <a:off x="3884613" y="8685213"/>
            <a:ext cx="2971800" cy="458787"/>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46800" tIns="90000" rIns="46800" bIns="900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6EF4A424-B183-4403-AAF8-73508F66ECAD}" type="slidenum">
              <a:rPr lang="en-GB" sz="1200" spc="-1">
                <a:solidFill>
                  <a:srgbClr val="000000"/>
                </a:solidFill>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lang="en-US" sz="1200" spc="-1" dirty="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6DB275FB-8B2E-FCF5-F093-7DAD6B6096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B4A8D3BE-DD2B-86B9-9034-2233BAB3AE3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What is relevant from a data perspective</a:t>
            </a:r>
            <a:endParaRPr lang="en-GB" altLang="en-US"/>
          </a:p>
          <a:p>
            <a:pPr marL="685800" lvl="1" indent="-228600" eaLnBrk="1" hangingPunct="1">
              <a:spcBef>
                <a:spcPct val="0"/>
              </a:spcBef>
              <a:buFontTx/>
              <a:buAutoNum type="arabicPeriod"/>
            </a:pPr>
            <a:r>
              <a:rPr lang="en-GB" altLang="en-US"/>
              <a:t>How to interpret regulations and data</a:t>
            </a:r>
          </a:p>
          <a:p>
            <a:pPr marL="685800" lvl="1" indent="-228600" eaLnBrk="1" hangingPunct="1">
              <a:spcBef>
                <a:spcPct val="0"/>
              </a:spcBef>
              <a:buFontTx/>
              <a:buAutoNum type="arabicPeriod"/>
            </a:pPr>
            <a:r>
              <a:rPr lang="en-GB" altLang="en-US"/>
              <a:t>What clients need</a:t>
            </a:r>
          </a:p>
          <a:p>
            <a:pPr marL="685800" lvl="1" indent="-228600" eaLnBrk="1" hangingPunct="1">
              <a:spcBef>
                <a:spcPct val="0"/>
              </a:spcBef>
              <a:buFontTx/>
              <a:buAutoNum type="arabicPeriod"/>
            </a:pPr>
            <a:r>
              <a:rPr lang="en-GB" altLang="en-US"/>
              <a:t>Impact on own DD/supply chain – what impact we can drive</a:t>
            </a:r>
          </a:p>
          <a:p>
            <a:pPr marL="685800" lvl="1" indent="-228600" eaLnBrk="1" hangingPunct="1">
              <a:spcBef>
                <a:spcPct val="0"/>
              </a:spcBef>
              <a:buFontTx/>
              <a:buAutoNum type="arabicPeriod"/>
            </a:pPr>
            <a:r>
              <a:rPr lang="en-GB" altLang="en-US"/>
              <a:t>New product opportunities – VCMs/Proxy</a:t>
            </a:r>
            <a:endParaRPr lang="en-US" altLang="en-US"/>
          </a:p>
        </p:txBody>
      </p:sp>
      <p:sp>
        <p:nvSpPr>
          <p:cNvPr id="6148" name="Slide Number Placeholder 3">
            <a:extLst>
              <a:ext uri="{FF2B5EF4-FFF2-40B4-BE49-F238E27FC236}">
                <a16:creationId xmlns:a16="http://schemas.microsoft.com/office/drawing/2014/main" id="{B64DEE2B-CB78-ECB0-FE23-372F2B77C7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27208A4-D989-4A3A-822D-C4E43A9E8206}" type="slidenum">
              <a:rPr lang="en-GB" altLang="en-US" smtClean="0"/>
              <a:pPr fontAlgn="base">
                <a:spcBef>
                  <a:spcPct val="0"/>
                </a:spcBef>
                <a:spcAft>
                  <a:spcPct val="0"/>
                </a:spcAft>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3FAC07F1-D36D-23E0-85CC-7B178CB37E0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2913C559-1605-7B78-04FB-88E4139E83D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What is relevant from a data perspective</a:t>
            </a:r>
            <a:endParaRPr lang="en-GB" altLang="en-US"/>
          </a:p>
          <a:p>
            <a:pPr marL="685800" lvl="1" indent="-228600" eaLnBrk="1" hangingPunct="1">
              <a:spcBef>
                <a:spcPct val="0"/>
              </a:spcBef>
              <a:buFontTx/>
              <a:buAutoNum type="arabicPeriod"/>
            </a:pPr>
            <a:r>
              <a:rPr lang="en-GB" altLang="en-US"/>
              <a:t>How to interpret regulations and data</a:t>
            </a:r>
          </a:p>
          <a:p>
            <a:pPr marL="685800" lvl="1" indent="-228600" eaLnBrk="1" hangingPunct="1">
              <a:spcBef>
                <a:spcPct val="0"/>
              </a:spcBef>
              <a:buFontTx/>
              <a:buAutoNum type="arabicPeriod"/>
            </a:pPr>
            <a:r>
              <a:rPr lang="en-GB" altLang="en-US"/>
              <a:t>What clients need</a:t>
            </a:r>
          </a:p>
          <a:p>
            <a:pPr marL="685800" lvl="1" indent="-228600" eaLnBrk="1" hangingPunct="1">
              <a:spcBef>
                <a:spcPct val="0"/>
              </a:spcBef>
              <a:buFontTx/>
              <a:buAutoNum type="arabicPeriod"/>
            </a:pPr>
            <a:r>
              <a:rPr lang="en-GB" altLang="en-US"/>
              <a:t>Impact on own DD/supply chain – what impact we can drive</a:t>
            </a:r>
          </a:p>
          <a:p>
            <a:pPr marL="685800" lvl="1" indent="-228600" eaLnBrk="1" hangingPunct="1">
              <a:spcBef>
                <a:spcPct val="0"/>
              </a:spcBef>
              <a:buFontTx/>
              <a:buAutoNum type="arabicPeriod"/>
            </a:pPr>
            <a:r>
              <a:rPr lang="en-GB" altLang="en-US"/>
              <a:t>New product opportunities – VCMs/Proxy</a:t>
            </a:r>
            <a:endParaRPr lang="en-US" altLang="en-US"/>
          </a:p>
        </p:txBody>
      </p:sp>
      <p:sp>
        <p:nvSpPr>
          <p:cNvPr id="8196" name="Slide Number Placeholder 3">
            <a:extLst>
              <a:ext uri="{FF2B5EF4-FFF2-40B4-BE49-F238E27FC236}">
                <a16:creationId xmlns:a16="http://schemas.microsoft.com/office/drawing/2014/main" id="{B03C9456-CFE0-3436-D804-E4661B18AA8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CBEF16C-9164-4ABE-8FF8-A8C4F2FB070C}" type="slidenum">
              <a:rPr lang="en-GB" altLang="en-US" smtClean="0"/>
              <a:pPr fontAlgn="base">
                <a:spcBef>
                  <a:spcPct val="0"/>
                </a:spcBef>
                <a:spcAft>
                  <a:spcPct val="0"/>
                </a:spcAft>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CBA7B0A-B387-9F70-30C8-A727F81C4D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85D66D49-B7EF-0B00-119D-FE2A6F28B12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What is relevant from a data perspective</a:t>
            </a:r>
            <a:endParaRPr lang="en-GB" altLang="en-US"/>
          </a:p>
          <a:p>
            <a:pPr marL="685800" lvl="1" indent="-228600" eaLnBrk="1" hangingPunct="1">
              <a:spcBef>
                <a:spcPct val="0"/>
              </a:spcBef>
              <a:buFontTx/>
              <a:buAutoNum type="arabicPeriod"/>
            </a:pPr>
            <a:r>
              <a:rPr lang="en-GB" altLang="en-US"/>
              <a:t>How to interpret regulations and data</a:t>
            </a:r>
          </a:p>
          <a:p>
            <a:pPr marL="685800" lvl="1" indent="-228600" eaLnBrk="1" hangingPunct="1">
              <a:spcBef>
                <a:spcPct val="0"/>
              </a:spcBef>
              <a:buFontTx/>
              <a:buAutoNum type="arabicPeriod"/>
            </a:pPr>
            <a:r>
              <a:rPr lang="en-GB" altLang="en-US"/>
              <a:t>What clients need</a:t>
            </a:r>
          </a:p>
          <a:p>
            <a:pPr marL="685800" lvl="1" indent="-228600" eaLnBrk="1" hangingPunct="1">
              <a:spcBef>
                <a:spcPct val="0"/>
              </a:spcBef>
              <a:buFontTx/>
              <a:buAutoNum type="arabicPeriod"/>
            </a:pPr>
            <a:r>
              <a:rPr lang="en-GB" altLang="en-US"/>
              <a:t>Impact on own DD/supply chain – what impact we can drive</a:t>
            </a:r>
          </a:p>
          <a:p>
            <a:pPr marL="685800" lvl="1" indent="-228600" eaLnBrk="1" hangingPunct="1">
              <a:spcBef>
                <a:spcPct val="0"/>
              </a:spcBef>
              <a:buFontTx/>
              <a:buAutoNum type="arabicPeriod"/>
            </a:pPr>
            <a:r>
              <a:rPr lang="en-GB" altLang="en-US"/>
              <a:t>New product opportunities – VCMs/Proxy</a:t>
            </a:r>
            <a:endParaRPr lang="en-US" altLang="en-US"/>
          </a:p>
        </p:txBody>
      </p:sp>
      <p:sp>
        <p:nvSpPr>
          <p:cNvPr id="10244" name="Slide Number Placeholder 3">
            <a:extLst>
              <a:ext uri="{FF2B5EF4-FFF2-40B4-BE49-F238E27FC236}">
                <a16:creationId xmlns:a16="http://schemas.microsoft.com/office/drawing/2014/main" id="{2DC6C53E-0ED1-D12B-8F12-A519ACC2BD4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BED1F0A-3508-41F1-AE67-17A355DC585E}" type="slidenum">
              <a:rPr lang="en-GB" altLang="en-US" smtClean="0"/>
              <a:pPr fontAlgn="base">
                <a:spcBef>
                  <a:spcPct val="0"/>
                </a:spcBef>
                <a:spcAft>
                  <a:spcPct val="0"/>
                </a:spcAft>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3EBB661A-B04F-1D2A-6E38-AABB48E98D8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D2C834B7-3259-20C6-452A-78E54049366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What is relevant from a data perspective</a:t>
            </a:r>
            <a:endParaRPr lang="en-GB" altLang="en-US"/>
          </a:p>
          <a:p>
            <a:pPr marL="685800" lvl="1" indent="-228600" eaLnBrk="1" hangingPunct="1">
              <a:spcBef>
                <a:spcPct val="0"/>
              </a:spcBef>
              <a:buFontTx/>
              <a:buAutoNum type="arabicPeriod"/>
            </a:pPr>
            <a:r>
              <a:rPr lang="en-GB" altLang="en-US"/>
              <a:t>How to interpret regulations and data</a:t>
            </a:r>
          </a:p>
          <a:p>
            <a:pPr marL="685800" lvl="1" indent="-228600" eaLnBrk="1" hangingPunct="1">
              <a:spcBef>
                <a:spcPct val="0"/>
              </a:spcBef>
              <a:buFontTx/>
              <a:buAutoNum type="arabicPeriod"/>
            </a:pPr>
            <a:r>
              <a:rPr lang="en-GB" altLang="en-US"/>
              <a:t>What clients need</a:t>
            </a:r>
          </a:p>
          <a:p>
            <a:pPr marL="685800" lvl="1" indent="-228600" eaLnBrk="1" hangingPunct="1">
              <a:spcBef>
                <a:spcPct val="0"/>
              </a:spcBef>
              <a:buFontTx/>
              <a:buAutoNum type="arabicPeriod"/>
            </a:pPr>
            <a:r>
              <a:rPr lang="en-GB" altLang="en-US"/>
              <a:t>Impact on own DD/supply chain – what impact we can drive</a:t>
            </a:r>
          </a:p>
          <a:p>
            <a:pPr marL="685800" lvl="1" indent="-228600" eaLnBrk="1" hangingPunct="1">
              <a:spcBef>
                <a:spcPct val="0"/>
              </a:spcBef>
              <a:buFontTx/>
              <a:buAutoNum type="arabicPeriod"/>
            </a:pPr>
            <a:r>
              <a:rPr lang="en-GB" altLang="en-US"/>
              <a:t>New product opportunities – VCMs/Proxy</a:t>
            </a:r>
            <a:endParaRPr lang="en-US" altLang="en-US"/>
          </a:p>
        </p:txBody>
      </p:sp>
      <p:sp>
        <p:nvSpPr>
          <p:cNvPr id="12292" name="Slide Number Placeholder 3">
            <a:extLst>
              <a:ext uri="{FF2B5EF4-FFF2-40B4-BE49-F238E27FC236}">
                <a16:creationId xmlns:a16="http://schemas.microsoft.com/office/drawing/2014/main" id="{A9F330C2-2FE4-3D0A-5860-96CB5E00389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2B39FD5-544D-48A5-889F-3BD349754549}" type="slidenum">
              <a:rPr lang="en-GB" altLang="en-US" smtClean="0"/>
              <a:pPr fontAlgn="base">
                <a:spcBef>
                  <a:spcPct val="0"/>
                </a:spcBef>
                <a:spcAft>
                  <a:spcPct val="0"/>
                </a:spcAft>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B5FC6F35-D91A-E762-266A-CDE66AE982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DF2339FB-37D5-851C-A0DC-A8F3D6C6A0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What is relevant from a data perspective</a:t>
            </a:r>
            <a:endParaRPr lang="en-GB" altLang="en-US"/>
          </a:p>
          <a:p>
            <a:pPr marL="685800" lvl="1" indent="-228600" eaLnBrk="1" hangingPunct="1">
              <a:spcBef>
                <a:spcPct val="0"/>
              </a:spcBef>
              <a:buFontTx/>
              <a:buAutoNum type="arabicPeriod"/>
            </a:pPr>
            <a:r>
              <a:rPr lang="en-GB" altLang="en-US"/>
              <a:t>How to interpret regulations and data</a:t>
            </a:r>
          </a:p>
          <a:p>
            <a:pPr marL="685800" lvl="1" indent="-228600" eaLnBrk="1" hangingPunct="1">
              <a:spcBef>
                <a:spcPct val="0"/>
              </a:spcBef>
              <a:buFontTx/>
              <a:buAutoNum type="arabicPeriod"/>
            </a:pPr>
            <a:r>
              <a:rPr lang="en-GB" altLang="en-US"/>
              <a:t>What clients need</a:t>
            </a:r>
          </a:p>
          <a:p>
            <a:pPr marL="685800" lvl="1" indent="-228600" eaLnBrk="1" hangingPunct="1">
              <a:spcBef>
                <a:spcPct val="0"/>
              </a:spcBef>
              <a:buFontTx/>
              <a:buAutoNum type="arabicPeriod"/>
            </a:pPr>
            <a:r>
              <a:rPr lang="en-GB" altLang="en-US"/>
              <a:t>Impact on own DD/supply chain – what impact we can drive</a:t>
            </a:r>
          </a:p>
          <a:p>
            <a:pPr marL="685800" lvl="1" indent="-228600" eaLnBrk="1" hangingPunct="1">
              <a:spcBef>
                <a:spcPct val="0"/>
              </a:spcBef>
              <a:buFontTx/>
              <a:buAutoNum type="arabicPeriod"/>
            </a:pPr>
            <a:r>
              <a:rPr lang="en-GB" altLang="en-US"/>
              <a:t>New product opportunities – VCMs/Proxy</a:t>
            </a:r>
            <a:endParaRPr lang="en-US" altLang="en-US"/>
          </a:p>
        </p:txBody>
      </p:sp>
      <p:sp>
        <p:nvSpPr>
          <p:cNvPr id="14340" name="Slide Number Placeholder 3">
            <a:extLst>
              <a:ext uri="{FF2B5EF4-FFF2-40B4-BE49-F238E27FC236}">
                <a16:creationId xmlns:a16="http://schemas.microsoft.com/office/drawing/2014/main" id="{E70A41C3-0DAB-FA7B-FD7E-05A71196479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28D8C06-184B-4EF5-91D0-A48A6E79218B}" type="slidenum">
              <a:rPr lang="en-GB" altLang="en-US" smtClean="0"/>
              <a:pPr fontAlgn="base">
                <a:spcBef>
                  <a:spcPct val="0"/>
                </a:spcBef>
                <a:spcAft>
                  <a:spcPct val="0"/>
                </a:spcAft>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ceHolder 1">
            <a:extLst>
              <a:ext uri="{FF2B5EF4-FFF2-40B4-BE49-F238E27FC236}">
                <a16:creationId xmlns:a16="http://schemas.microsoft.com/office/drawing/2014/main" id="{BB8C8569-6186-F429-E72B-CFC24D6805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 name="PlaceHolder 2">
            <a:extLst>
              <a:ext uri="{FF2B5EF4-FFF2-40B4-BE49-F238E27FC236}">
                <a16:creationId xmlns:a16="http://schemas.microsoft.com/office/drawing/2014/main" id="{77C1A336-828B-047C-937A-D75266B4FC9B}"/>
              </a:ext>
            </a:extLst>
          </p:cNvPr>
          <p:cNvSpPr>
            <a:spLocks noGrp="1"/>
          </p:cNvSpPr>
          <p:nvPr>
            <p:ph type="body"/>
          </p:nvPr>
        </p:nvSpPr>
        <p:spPr/>
        <p:txBody>
          <a:bodyPr lIns="0" tIns="0" rIns="0" bIns="0">
            <a:noAutofit/>
          </a:bodyPr>
          <a:lstStyle/>
          <a:p>
            <a:pPr>
              <a:defRPr/>
            </a:pPr>
            <a:endParaRPr lang="en-US" spc="-1" dirty="0">
              <a:solidFill>
                <a:srgbClr val="000000"/>
              </a:solidFill>
            </a:endParaRPr>
          </a:p>
        </p:txBody>
      </p:sp>
      <p:sp>
        <p:nvSpPr>
          <p:cNvPr id="55" name="Slide Number Placeholder 3">
            <a:extLst>
              <a:ext uri="{FF2B5EF4-FFF2-40B4-BE49-F238E27FC236}">
                <a16:creationId xmlns:a16="http://schemas.microsoft.com/office/drawing/2014/main" id="{6285B120-19D5-9F3C-5978-917629892B9E}"/>
              </a:ext>
            </a:extLst>
          </p:cNvPr>
          <p:cNvSpPr/>
          <p:nvPr/>
        </p:nvSpPr>
        <p:spPr>
          <a:xfrm>
            <a:off x="3884613" y="8685213"/>
            <a:ext cx="2971800" cy="458787"/>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46800" tIns="90000" rIns="46800" bIns="900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00834E36-3707-4058-A641-1994005AEB7C}" type="slidenum">
              <a:rPr lang="en-GB" sz="1200" spc="-1">
                <a:solidFill>
                  <a:srgbClr val="000000"/>
                </a:solidFill>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lang="en-US" sz="1200" spc="-1" dirty="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3C94236C-ABEF-1621-69A3-00C434BA90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4D3EB8F8-90FC-F1EE-40E4-E82A6E1573A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GB"/>
          </a:p>
        </p:txBody>
      </p:sp>
      <p:sp>
        <p:nvSpPr>
          <p:cNvPr id="4" name="Slide Number Placeholder 3">
            <a:extLst>
              <a:ext uri="{FF2B5EF4-FFF2-40B4-BE49-F238E27FC236}">
                <a16:creationId xmlns:a16="http://schemas.microsoft.com/office/drawing/2014/main" id="{841BC0F7-DFC7-8E4C-713A-E26EC41BBA2F}"/>
              </a:ext>
            </a:extLst>
          </p:cNvPr>
          <p:cNvSpPr>
            <a:spLocks noGrp="1"/>
          </p:cNvSpPr>
          <p:nvPr>
            <p:ph type="sldNum" sz="quarter" idx="5"/>
          </p:nvPr>
        </p:nvSpPr>
        <p:spPr/>
        <p:txBody>
          <a:bodyPr/>
          <a:lstStyle/>
          <a:p>
            <a:pPr>
              <a:defRPr/>
            </a:pPr>
            <a:fld id="{07A71EF9-C288-432A-A216-658792054599}" type="slidenum">
              <a:rPr lang="en-GB" smtClean="0"/>
              <a:pPr>
                <a:defRPr/>
              </a:pPr>
              <a:t>9</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CB93EFFF-8521-C05A-FA89-6BEA8775BA2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B2202DA4-9F3C-91DA-3F85-B558B625C82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GB"/>
          </a:p>
        </p:txBody>
      </p:sp>
      <p:sp>
        <p:nvSpPr>
          <p:cNvPr id="4" name="Slide Number Placeholder 3">
            <a:extLst>
              <a:ext uri="{FF2B5EF4-FFF2-40B4-BE49-F238E27FC236}">
                <a16:creationId xmlns:a16="http://schemas.microsoft.com/office/drawing/2014/main" id="{247D4547-B02D-E58A-FC5C-E26C35B3501F}"/>
              </a:ext>
            </a:extLst>
          </p:cNvPr>
          <p:cNvSpPr>
            <a:spLocks noGrp="1"/>
          </p:cNvSpPr>
          <p:nvPr>
            <p:ph type="sldNum" sz="quarter" idx="5"/>
          </p:nvPr>
        </p:nvSpPr>
        <p:spPr/>
        <p:txBody>
          <a:bodyPr/>
          <a:lstStyle/>
          <a:p>
            <a:pPr>
              <a:defRPr/>
            </a:pPr>
            <a:fld id="{E4BCF30A-C0AC-4D4E-8A82-2EA15BFBD075}" type="slidenum">
              <a:rPr lang="en-GB" smtClean="0"/>
              <a:pPr>
                <a:defRPr/>
              </a:pPr>
              <a:t>11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4641D79-E074-E0FE-0D42-4BAE9483A4F5}"/>
              </a:ext>
            </a:extLst>
          </p:cNvPr>
          <p:cNvSpPr>
            <a:spLocks noGrp="1"/>
          </p:cNvSpPr>
          <p:nvPr>
            <p:ph type="dt" sz="half" idx="10"/>
          </p:nvPr>
        </p:nvSpPr>
        <p:spPr/>
        <p:txBody>
          <a:bodyPr/>
          <a:lstStyle>
            <a:lvl1pPr>
              <a:defRPr/>
            </a:lvl1pPr>
          </a:lstStyle>
          <a:p>
            <a:pPr>
              <a:defRPr/>
            </a:pPr>
            <a:fld id="{DB946D4D-F05E-4822-BA5A-31AA601A0674}" type="datetimeFigureOut">
              <a:rPr lang="en-GB"/>
              <a:pPr>
                <a:defRPr/>
              </a:pPr>
              <a:t>10/02/2025</a:t>
            </a:fld>
            <a:endParaRPr lang="en-GB" dirty="0"/>
          </a:p>
        </p:txBody>
      </p:sp>
      <p:sp>
        <p:nvSpPr>
          <p:cNvPr id="5" name="Footer Placeholder 4">
            <a:extLst>
              <a:ext uri="{FF2B5EF4-FFF2-40B4-BE49-F238E27FC236}">
                <a16:creationId xmlns:a16="http://schemas.microsoft.com/office/drawing/2014/main" id="{1481CB63-3165-5EF6-EE64-BC4C9B3CCCA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E3AA85A-EAF2-ADBA-EC48-8E9626131DAA}"/>
              </a:ext>
            </a:extLst>
          </p:cNvPr>
          <p:cNvSpPr>
            <a:spLocks noGrp="1"/>
          </p:cNvSpPr>
          <p:nvPr>
            <p:ph type="sldNum" sz="quarter" idx="12"/>
          </p:nvPr>
        </p:nvSpPr>
        <p:spPr/>
        <p:txBody>
          <a:bodyPr/>
          <a:lstStyle>
            <a:lvl1pPr>
              <a:defRPr/>
            </a:lvl1pPr>
          </a:lstStyle>
          <a:p>
            <a:pPr>
              <a:defRPr/>
            </a:pPr>
            <a:fld id="{2A53CC94-5AD2-4AA8-8D24-8154BA050EA4}" type="slidenum">
              <a:rPr lang="en-GB"/>
              <a:pPr>
                <a:defRPr/>
              </a:pPr>
              <a:t>‹#›</a:t>
            </a:fld>
            <a:endParaRPr lang="en-GB" dirty="0"/>
          </a:p>
        </p:txBody>
      </p:sp>
    </p:spTree>
    <p:extLst>
      <p:ext uri="{BB962C8B-B14F-4D97-AF65-F5344CB8AC3E}">
        <p14:creationId xmlns:p14="http://schemas.microsoft.com/office/powerpoint/2010/main" val="47373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FB1B37-B716-1405-A9DB-BC6870456D5A}"/>
              </a:ext>
            </a:extLst>
          </p:cNvPr>
          <p:cNvSpPr>
            <a:spLocks noGrp="1"/>
          </p:cNvSpPr>
          <p:nvPr>
            <p:ph type="dt" sz="half" idx="10"/>
          </p:nvPr>
        </p:nvSpPr>
        <p:spPr/>
        <p:txBody>
          <a:bodyPr/>
          <a:lstStyle>
            <a:lvl1pPr>
              <a:defRPr/>
            </a:lvl1pPr>
          </a:lstStyle>
          <a:p>
            <a:pPr>
              <a:defRPr/>
            </a:pPr>
            <a:fld id="{7AE6C9D5-B3D9-416B-A87D-2DF4795A0CAC}" type="datetimeFigureOut">
              <a:rPr lang="en-GB"/>
              <a:pPr>
                <a:defRPr/>
              </a:pPr>
              <a:t>10/02/2025</a:t>
            </a:fld>
            <a:endParaRPr lang="en-GB" dirty="0"/>
          </a:p>
        </p:txBody>
      </p:sp>
      <p:sp>
        <p:nvSpPr>
          <p:cNvPr id="5" name="Footer Placeholder 4">
            <a:extLst>
              <a:ext uri="{FF2B5EF4-FFF2-40B4-BE49-F238E27FC236}">
                <a16:creationId xmlns:a16="http://schemas.microsoft.com/office/drawing/2014/main" id="{4BB18A8E-246C-AFD3-3314-1C58A827F0F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065DCFA-72E1-4191-355E-41B7AD16560B}"/>
              </a:ext>
            </a:extLst>
          </p:cNvPr>
          <p:cNvSpPr>
            <a:spLocks noGrp="1"/>
          </p:cNvSpPr>
          <p:nvPr>
            <p:ph type="sldNum" sz="quarter" idx="12"/>
          </p:nvPr>
        </p:nvSpPr>
        <p:spPr/>
        <p:txBody>
          <a:bodyPr/>
          <a:lstStyle>
            <a:lvl1pPr>
              <a:defRPr/>
            </a:lvl1pPr>
          </a:lstStyle>
          <a:p>
            <a:pPr>
              <a:defRPr/>
            </a:pPr>
            <a:fld id="{1C79E84B-0298-4AB9-B510-4E4EE118F069}" type="slidenum">
              <a:rPr lang="en-GB"/>
              <a:pPr>
                <a:defRPr/>
              </a:pPr>
              <a:t>‹#›</a:t>
            </a:fld>
            <a:endParaRPr lang="en-GB" dirty="0"/>
          </a:p>
        </p:txBody>
      </p:sp>
    </p:spTree>
    <p:extLst>
      <p:ext uri="{BB962C8B-B14F-4D97-AF65-F5344CB8AC3E}">
        <p14:creationId xmlns:p14="http://schemas.microsoft.com/office/powerpoint/2010/main" val="1616564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182F95-BF4D-8372-1987-D2CBD82BD72E}"/>
              </a:ext>
            </a:extLst>
          </p:cNvPr>
          <p:cNvSpPr>
            <a:spLocks noGrp="1"/>
          </p:cNvSpPr>
          <p:nvPr>
            <p:ph type="dt" sz="half" idx="10"/>
          </p:nvPr>
        </p:nvSpPr>
        <p:spPr/>
        <p:txBody>
          <a:bodyPr/>
          <a:lstStyle>
            <a:lvl1pPr>
              <a:defRPr/>
            </a:lvl1pPr>
          </a:lstStyle>
          <a:p>
            <a:pPr>
              <a:defRPr/>
            </a:pPr>
            <a:fld id="{B4DFEA39-0411-4127-BEA9-EE8FD47B3FF0}" type="datetimeFigureOut">
              <a:rPr lang="en-GB"/>
              <a:pPr>
                <a:defRPr/>
              </a:pPr>
              <a:t>10/02/2025</a:t>
            </a:fld>
            <a:endParaRPr lang="en-GB" dirty="0"/>
          </a:p>
        </p:txBody>
      </p:sp>
      <p:sp>
        <p:nvSpPr>
          <p:cNvPr id="5" name="Footer Placeholder 4">
            <a:extLst>
              <a:ext uri="{FF2B5EF4-FFF2-40B4-BE49-F238E27FC236}">
                <a16:creationId xmlns:a16="http://schemas.microsoft.com/office/drawing/2014/main" id="{B19CDEDA-662D-C590-D129-0DE44B6F0ED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531A0F0-3B7C-1A58-2A15-8F566FAE8EDA}"/>
              </a:ext>
            </a:extLst>
          </p:cNvPr>
          <p:cNvSpPr>
            <a:spLocks noGrp="1"/>
          </p:cNvSpPr>
          <p:nvPr>
            <p:ph type="sldNum" sz="quarter" idx="12"/>
          </p:nvPr>
        </p:nvSpPr>
        <p:spPr/>
        <p:txBody>
          <a:bodyPr/>
          <a:lstStyle>
            <a:lvl1pPr>
              <a:defRPr/>
            </a:lvl1pPr>
          </a:lstStyle>
          <a:p>
            <a:pPr>
              <a:defRPr/>
            </a:pPr>
            <a:fld id="{FC6E0D98-15DE-4169-B487-325FC0A4ECB0}" type="slidenum">
              <a:rPr lang="en-GB"/>
              <a:pPr>
                <a:defRPr/>
              </a:pPr>
              <a:t>‹#›</a:t>
            </a:fld>
            <a:endParaRPr lang="en-GB" dirty="0"/>
          </a:p>
        </p:txBody>
      </p:sp>
    </p:spTree>
    <p:extLst>
      <p:ext uri="{BB962C8B-B14F-4D97-AF65-F5344CB8AC3E}">
        <p14:creationId xmlns:p14="http://schemas.microsoft.com/office/powerpoint/2010/main" val="35502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A15110-17DB-99E3-347D-FC77CABA1A36}"/>
              </a:ext>
            </a:extLst>
          </p:cNvPr>
          <p:cNvSpPr>
            <a:spLocks noGrp="1"/>
          </p:cNvSpPr>
          <p:nvPr>
            <p:ph type="dt" sz="half" idx="10"/>
          </p:nvPr>
        </p:nvSpPr>
        <p:spPr/>
        <p:txBody>
          <a:bodyPr/>
          <a:lstStyle>
            <a:lvl1pPr>
              <a:defRPr/>
            </a:lvl1pPr>
          </a:lstStyle>
          <a:p>
            <a:pPr>
              <a:defRPr/>
            </a:pPr>
            <a:fld id="{CB04C8D0-3DB2-4441-ABBB-253EC1582743}" type="datetimeFigureOut">
              <a:rPr lang="en-GB"/>
              <a:pPr>
                <a:defRPr/>
              </a:pPr>
              <a:t>10/02/2025</a:t>
            </a:fld>
            <a:endParaRPr lang="en-GB" dirty="0"/>
          </a:p>
        </p:txBody>
      </p:sp>
      <p:sp>
        <p:nvSpPr>
          <p:cNvPr id="5" name="Footer Placeholder 4">
            <a:extLst>
              <a:ext uri="{FF2B5EF4-FFF2-40B4-BE49-F238E27FC236}">
                <a16:creationId xmlns:a16="http://schemas.microsoft.com/office/drawing/2014/main" id="{0555C56C-86D9-E69C-E314-C9F52A7DDF4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CC80737-DE90-D9A7-928B-9842BF85B829}"/>
              </a:ext>
            </a:extLst>
          </p:cNvPr>
          <p:cNvSpPr>
            <a:spLocks noGrp="1"/>
          </p:cNvSpPr>
          <p:nvPr>
            <p:ph type="sldNum" sz="quarter" idx="12"/>
          </p:nvPr>
        </p:nvSpPr>
        <p:spPr/>
        <p:txBody>
          <a:bodyPr/>
          <a:lstStyle>
            <a:lvl1pPr>
              <a:defRPr/>
            </a:lvl1pPr>
          </a:lstStyle>
          <a:p>
            <a:pPr>
              <a:defRPr/>
            </a:pPr>
            <a:fld id="{16DE2285-F203-4D3F-981B-5E98FF27E67D}" type="slidenum">
              <a:rPr lang="en-GB"/>
              <a:pPr>
                <a:defRPr/>
              </a:pPr>
              <a:t>‹#›</a:t>
            </a:fld>
            <a:endParaRPr lang="en-GB" dirty="0"/>
          </a:p>
        </p:txBody>
      </p:sp>
    </p:spTree>
    <p:extLst>
      <p:ext uri="{BB962C8B-B14F-4D97-AF65-F5344CB8AC3E}">
        <p14:creationId xmlns:p14="http://schemas.microsoft.com/office/powerpoint/2010/main" val="3844290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FB0DC9-A95B-11E7-558D-97AD1C919FD9}"/>
              </a:ext>
            </a:extLst>
          </p:cNvPr>
          <p:cNvSpPr>
            <a:spLocks noGrp="1"/>
          </p:cNvSpPr>
          <p:nvPr>
            <p:ph type="dt" sz="half" idx="10"/>
          </p:nvPr>
        </p:nvSpPr>
        <p:spPr/>
        <p:txBody>
          <a:bodyPr/>
          <a:lstStyle>
            <a:lvl1pPr>
              <a:defRPr/>
            </a:lvl1pPr>
          </a:lstStyle>
          <a:p>
            <a:pPr>
              <a:defRPr/>
            </a:pPr>
            <a:fld id="{BA3440D0-30DD-4430-8100-5C4A3A2CCA82}" type="datetimeFigureOut">
              <a:rPr lang="en-GB"/>
              <a:pPr>
                <a:defRPr/>
              </a:pPr>
              <a:t>10/02/2025</a:t>
            </a:fld>
            <a:endParaRPr lang="en-GB" dirty="0"/>
          </a:p>
        </p:txBody>
      </p:sp>
      <p:sp>
        <p:nvSpPr>
          <p:cNvPr id="5" name="Footer Placeholder 4">
            <a:extLst>
              <a:ext uri="{FF2B5EF4-FFF2-40B4-BE49-F238E27FC236}">
                <a16:creationId xmlns:a16="http://schemas.microsoft.com/office/drawing/2014/main" id="{66F7C9A1-823E-A7DD-235D-37DAC355C25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33D56CE-CE7F-745F-87CC-1B2A64388574}"/>
              </a:ext>
            </a:extLst>
          </p:cNvPr>
          <p:cNvSpPr>
            <a:spLocks noGrp="1"/>
          </p:cNvSpPr>
          <p:nvPr>
            <p:ph type="sldNum" sz="quarter" idx="12"/>
          </p:nvPr>
        </p:nvSpPr>
        <p:spPr/>
        <p:txBody>
          <a:bodyPr/>
          <a:lstStyle>
            <a:lvl1pPr>
              <a:defRPr/>
            </a:lvl1pPr>
          </a:lstStyle>
          <a:p>
            <a:pPr>
              <a:defRPr/>
            </a:pPr>
            <a:fld id="{19705345-3579-4F55-8D9D-AD8FB17D36E8}" type="slidenum">
              <a:rPr lang="en-GB"/>
              <a:pPr>
                <a:defRPr/>
              </a:pPr>
              <a:t>‹#›</a:t>
            </a:fld>
            <a:endParaRPr lang="en-GB" dirty="0"/>
          </a:p>
        </p:txBody>
      </p:sp>
    </p:spTree>
    <p:extLst>
      <p:ext uri="{BB962C8B-B14F-4D97-AF65-F5344CB8AC3E}">
        <p14:creationId xmlns:p14="http://schemas.microsoft.com/office/powerpoint/2010/main" val="2949000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7C2CE16E-AE0B-E029-0B02-B67A9D16E132}"/>
              </a:ext>
            </a:extLst>
          </p:cNvPr>
          <p:cNvSpPr>
            <a:spLocks noGrp="1"/>
          </p:cNvSpPr>
          <p:nvPr>
            <p:ph type="dt" sz="half" idx="10"/>
          </p:nvPr>
        </p:nvSpPr>
        <p:spPr/>
        <p:txBody>
          <a:bodyPr/>
          <a:lstStyle>
            <a:lvl1pPr>
              <a:defRPr/>
            </a:lvl1pPr>
          </a:lstStyle>
          <a:p>
            <a:pPr>
              <a:defRPr/>
            </a:pPr>
            <a:fld id="{549ECC66-0A87-41B5-B012-2DBBC62A845B}" type="datetimeFigureOut">
              <a:rPr lang="en-GB"/>
              <a:pPr>
                <a:defRPr/>
              </a:pPr>
              <a:t>10/02/2025</a:t>
            </a:fld>
            <a:endParaRPr lang="en-GB" dirty="0"/>
          </a:p>
        </p:txBody>
      </p:sp>
      <p:sp>
        <p:nvSpPr>
          <p:cNvPr id="6" name="Footer Placeholder 4">
            <a:extLst>
              <a:ext uri="{FF2B5EF4-FFF2-40B4-BE49-F238E27FC236}">
                <a16:creationId xmlns:a16="http://schemas.microsoft.com/office/drawing/2014/main" id="{C80436D2-62A0-63F7-5078-61C9C273F32C}"/>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2A9D2E1-23F7-2561-DB9C-4248B0ACE66C}"/>
              </a:ext>
            </a:extLst>
          </p:cNvPr>
          <p:cNvSpPr>
            <a:spLocks noGrp="1"/>
          </p:cNvSpPr>
          <p:nvPr>
            <p:ph type="sldNum" sz="quarter" idx="12"/>
          </p:nvPr>
        </p:nvSpPr>
        <p:spPr/>
        <p:txBody>
          <a:bodyPr/>
          <a:lstStyle>
            <a:lvl1pPr>
              <a:defRPr/>
            </a:lvl1pPr>
          </a:lstStyle>
          <a:p>
            <a:pPr>
              <a:defRPr/>
            </a:pPr>
            <a:fld id="{EE07E8A7-5B5F-421E-992C-49CCB3F4F92A}" type="slidenum">
              <a:rPr lang="en-GB"/>
              <a:pPr>
                <a:defRPr/>
              </a:pPr>
              <a:t>‹#›</a:t>
            </a:fld>
            <a:endParaRPr lang="en-GB" dirty="0"/>
          </a:p>
        </p:txBody>
      </p:sp>
    </p:spTree>
    <p:extLst>
      <p:ext uri="{BB962C8B-B14F-4D97-AF65-F5344CB8AC3E}">
        <p14:creationId xmlns:p14="http://schemas.microsoft.com/office/powerpoint/2010/main" val="169405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468844A9-0C9A-95CB-35D2-89F07B989834}"/>
              </a:ext>
            </a:extLst>
          </p:cNvPr>
          <p:cNvSpPr>
            <a:spLocks noGrp="1"/>
          </p:cNvSpPr>
          <p:nvPr>
            <p:ph type="dt" sz="half" idx="10"/>
          </p:nvPr>
        </p:nvSpPr>
        <p:spPr/>
        <p:txBody>
          <a:bodyPr/>
          <a:lstStyle>
            <a:lvl1pPr>
              <a:defRPr/>
            </a:lvl1pPr>
          </a:lstStyle>
          <a:p>
            <a:pPr>
              <a:defRPr/>
            </a:pPr>
            <a:fld id="{518E2052-8EC3-421F-B206-B392F1A1AC53}" type="datetimeFigureOut">
              <a:rPr lang="en-GB"/>
              <a:pPr>
                <a:defRPr/>
              </a:pPr>
              <a:t>10/02/2025</a:t>
            </a:fld>
            <a:endParaRPr lang="en-GB" dirty="0"/>
          </a:p>
        </p:txBody>
      </p:sp>
      <p:sp>
        <p:nvSpPr>
          <p:cNvPr id="8" name="Footer Placeholder 4">
            <a:extLst>
              <a:ext uri="{FF2B5EF4-FFF2-40B4-BE49-F238E27FC236}">
                <a16:creationId xmlns:a16="http://schemas.microsoft.com/office/drawing/2014/main" id="{FE79D7A8-8672-19CD-8C03-4206A94E68E9}"/>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3166524A-615B-98CC-60BF-9465345CF4F1}"/>
              </a:ext>
            </a:extLst>
          </p:cNvPr>
          <p:cNvSpPr>
            <a:spLocks noGrp="1"/>
          </p:cNvSpPr>
          <p:nvPr>
            <p:ph type="sldNum" sz="quarter" idx="12"/>
          </p:nvPr>
        </p:nvSpPr>
        <p:spPr/>
        <p:txBody>
          <a:bodyPr/>
          <a:lstStyle>
            <a:lvl1pPr>
              <a:defRPr/>
            </a:lvl1pPr>
          </a:lstStyle>
          <a:p>
            <a:pPr>
              <a:defRPr/>
            </a:pPr>
            <a:fld id="{E0ABE138-C613-4336-B8A0-F32F1FAB0AF7}" type="slidenum">
              <a:rPr lang="en-GB"/>
              <a:pPr>
                <a:defRPr/>
              </a:pPr>
              <a:t>‹#›</a:t>
            </a:fld>
            <a:endParaRPr lang="en-GB" dirty="0"/>
          </a:p>
        </p:txBody>
      </p:sp>
    </p:spTree>
    <p:extLst>
      <p:ext uri="{BB962C8B-B14F-4D97-AF65-F5344CB8AC3E}">
        <p14:creationId xmlns:p14="http://schemas.microsoft.com/office/powerpoint/2010/main" val="164389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6133521B-41D3-995E-CCCA-CFB3840ACA2A}"/>
              </a:ext>
            </a:extLst>
          </p:cNvPr>
          <p:cNvSpPr>
            <a:spLocks noGrp="1"/>
          </p:cNvSpPr>
          <p:nvPr>
            <p:ph type="dt" sz="half" idx="10"/>
          </p:nvPr>
        </p:nvSpPr>
        <p:spPr/>
        <p:txBody>
          <a:bodyPr/>
          <a:lstStyle>
            <a:lvl1pPr>
              <a:defRPr/>
            </a:lvl1pPr>
          </a:lstStyle>
          <a:p>
            <a:pPr>
              <a:defRPr/>
            </a:pPr>
            <a:fld id="{4F06512C-9FCD-47C9-BC08-F895AED8D2D4}" type="datetimeFigureOut">
              <a:rPr lang="en-GB"/>
              <a:pPr>
                <a:defRPr/>
              </a:pPr>
              <a:t>10/02/2025</a:t>
            </a:fld>
            <a:endParaRPr lang="en-GB" dirty="0"/>
          </a:p>
        </p:txBody>
      </p:sp>
      <p:sp>
        <p:nvSpPr>
          <p:cNvPr id="4" name="Footer Placeholder 4">
            <a:extLst>
              <a:ext uri="{FF2B5EF4-FFF2-40B4-BE49-F238E27FC236}">
                <a16:creationId xmlns:a16="http://schemas.microsoft.com/office/drawing/2014/main" id="{9651B0F4-3235-3146-D06B-5B6F2DE3C89D}"/>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11CD89DB-D24C-6DC6-8276-8035656B9482}"/>
              </a:ext>
            </a:extLst>
          </p:cNvPr>
          <p:cNvSpPr>
            <a:spLocks noGrp="1"/>
          </p:cNvSpPr>
          <p:nvPr>
            <p:ph type="sldNum" sz="quarter" idx="12"/>
          </p:nvPr>
        </p:nvSpPr>
        <p:spPr/>
        <p:txBody>
          <a:bodyPr/>
          <a:lstStyle>
            <a:lvl1pPr>
              <a:defRPr/>
            </a:lvl1pPr>
          </a:lstStyle>
          <a:p>
            <a:pPr>
              <a:defRPr/>
            </a:pPr>
            <a:fld id="{0440851D-6E0F-449B-BD3E-1937FB3DB316}" type="slidenum">
              <a:rPr lang="en-GB"/>
              <a:pPr>
                <a:defRPr/>
              </a:pPr>
              <a:t>‹#›</a:t>
            </a:fld>
            <a:endParaRPr lang="en-GB" dirty="0"/>
          </a:p>
        </p:txBody>
      </p:sp>
    </p:spTree>
    <p:extLst>
      <p:ext uri="{BB962C8B-B14F-4D97-AF65-F5344CB8AC3E}">
        <p14:creationId xmlns:p14="http://schemas.microsoft.com/office/powerpoint/2010/main" val="345737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E660075-5897-9A5B-16DB-245425253E7C}"/>
              </a:ext>
            </a:extLst>
          </p:cNvPr>
          <p:cNvSpPr>
            <a:spLocks noGrp="1"/>
          </p:cNvSpPr>
          <p:nvPr>
            <p:ph type="dt" sz="half" idx="10"/>
          </p:nvPr>
        </p:nvSpPr>
        <p:spPr/>
        <p:txBody>
          <a:bodyPr/>
          <a:lstStyle>
            <a:lvl1pPr>
              <a:defRPr/>
            </a:lvl1pPr>
          </a:lstStyle>
          <a:p>
            <a:pPr>
              <a:defRPr/>
            </a:pPr>
            <a:fld id="{45C3A61E-6D09-4D7B-9CDC-C4A1F4BA6409}" type="datetimeFigureOut">
              <a:rPr lang="en-GB"/>
              <a:pPr>
                <a:defRPr/>
              </a:pPr>
              <a:t>10/02/2025</a:t>
            </a:fld>
            <a:endParaRPr lang="en-GB" dirty="0"/>
          </a:p>
        </p:txBody>
      </p:sp>
      <p:sp>
        <p:nvSpPr>
          <p:cNvPr id="3" name="Footer Placeholder 4">
            <a:extLst>
              <a:ext uri="{FF2B5EF4-FFF2-40B4-BE49-F238E27FC236}">
                <a16:creationId xmlns:a16="http://schemas.microsoft.com/office/drawing/2014/main" id="{5D030DF5-B9A5-AF54-4FC9-2A99BA192E02}"/>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67045DD5-14E9-0875-8FF6-1FAEACE6380C}"/>
              </a:ext>
            </a:extLst>
          </p:cNvPr>
          <p:cNvSpPr>
            <a:spLocks noGrp="1"/>
          </p:cNvSpPr>
          <p:nvPr>
            <p:ph type="sldNum" sz="quarter" idx="12"/>
          </p:nvPr>
        </p:nvSpPr>
        <p:spPr/>
        <p:txBody>
          <a:bodyPr/>
          <a:lstStyle>
            <a:lvl1pPr>
              <a:defRPr/>
            </a:lvl1pPr>
          </a:lstStyle>
          <a:p>
            <a:pPr>
              <a:defRPr/>
            </a:pPr>
            <a:fld id="{FFA64EAA-BBF7-4C64-B971-1827590505A1}" type="slidenum">
              <a:rPr lang="en-GB"/>
              <a:pPr>
                <a:defRPr/>
              </a:pPr>
              <a:t>‹#›</a:t>
            </a:fld>
            <a:endParaRPr lang="en-GB" dirty="0"/>
          </a:p>
        </p:txBody>
      </p:sp>
    </p:spTree>
    <p:extLst>
      <p:ext uri="{BB962C8B-B14F-4D97-AF65-F5344CB8AC3E}">
        <p14:creationId xmlns:p14="http://schemas.microsoft.com/office/powerpoint/2010/main" val="227350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C80DB7D9-F49C-FF08-EF08-448A2291E0AF}"/>
              </a:ext>
            </a:extLst>
          </p:cNvPr>
          <p:cNvSpPr>
            <a:spLocks noGrp="1"/>
          </p:cNvSpPr>
          <p:nvPr>
            <p:ph type="dt" sz="half" idx="10"/>
          </p:nvPr>
        </p:nvSpPr>
        <p:spPr/>
        <p:txBody>
          <a:bodyPr/>
          <a:lstStyle>
            <a:lvl1pPr>
              <a:defRPr/>
            </a:lvl1pPr>
          </a:lstStyle>
          <a:p>
            <a:pPr>
              <a:defRPr/>
            </a:pPr>
            <a:fld id="{3CD7A0ED-B849-44D9-800C-8416F492546A}" type="datetimeFigureOut">
              <a:rPr lang="en-GB"/>
              <a:pPr>
                <a:defRPr/>
              </a:pPr>
              <a:t>10/02/2025</a:t>
            </a:fld>
            <a:endParaRPr lang="en-GB" dirty="0"/>
          </a:p>
        </p:txBody>
      </p:sp>
      <p:sp>
        <p:nvSpPr>
          <p:cNvPr id="6" name="Footer Placeholder 4">
            <a:extLst>
              <a:ext uri="{FF2B5EF4-FFF2-40B4-BE49-F238E27FC236}">
                <a16:creationId xmlns:a16="http://schemas.microsoft.com/office/drawing/2014/main" id="{2E6008EB-6E21-1EBC-B20E-957E2FD099B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9CDC6C6-C2A5-F9FE-26EB-27FD59744944}"/>
              </a:ext>
            </a:extLst>
          </p:cNvPr>
          <p:cNvSpPr>
            <a:spLocks noGrp="1"/>
          </p:cNvSpPr>
          <p:nvPr>
            <p:ph type="sldNum" sz="quarter" idx="12"/>
          </p:nvPr>
        </p:nvSpPr>
        <p:spPr/>
        <p:txBody>
          <a:bodyPr/>
          <a:lstStyle>
            <a:lvl1pPr>
              <a:defRPr/>
            </a:lvl1pPr>
          </a:lstStyle>
          <a:p>
            <a:pPr>
              <a:defRPr/>
            </a:pPr>
            <a:fld id="{2038F288-2DF4-448E-9BA3-E22777199DBE}" type="slidenum">
              <a:rPr lang="en-GB"/>
              <a:pPr>
                <a:defRPr/>
              </a:pPr>
              <a:t>‹#›</a:t>
            </a:fld>
            <a:endParaRPr lang="en-GB" dirty="0"/>
          </a:p>
        </p:txBody>
      </p:sp>
    </p:spTree>
    <p:extLst>
      <p:ext uri="{BB962C8B-B14F-4D97-AF65-F5344CB8AC3E}">
        <p14:creationId xmlns:p14="http://schemas.microsoft.com/office/powerpoint/2010/main" val="82651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B89965D5-52C5-AF32-B176-994DC5F2E145}"/>
              </a:ext>
            </a:extLst>
          </p:cNvPr>
          <p:cNvSpPr>
            <a:spLocks noGrp="1"/>
          </p:cNvSpPr>
          <p:nvPr>
            <p:ph type="dt" sz="half" idx="10"/>
          </p:nvPr>
        </p:nvSpPr>
        <p:spPr/>
        <p:txBody>
          <a:bodyPr/>
          <a:lstStyle>
            <a:lvl1pPr>
              <a:defRPr/>
            </a:lvl1pPr>
          </a:lstStyle>
          <a:p>
            <a:pPr>
              <a:defRPr/>
            </a:pPr>
            <a:fld id="{479D82D5-48CA-487C-8249-5400D408E851}" type="datetimeFigureOut">
              <a:rPr lang="en-GB"/>
              <a:pPr>
                <a:defRPr/>
              </a:pPr>
              <a:t>10/02/2025</a:t>
            </a:fld>
            <a:endParaRPr lang="en-GB" dirty="0"/>
          </a:p>
        </p:txBody>
      </p:sp>
      <p:sp>
        <p:nvSpPr>
          <p:cNvPr id="6" name="Footer Placeholder 4">
            <a:extLst>
              <a:ext uri="{FF2B5EF4-FFF2-40B4-BE49-F238E27FC236}">
                <a16:creationId xmlns:a16="http://schemas.microsoft.com/office/drawing/2014/main" id="{1FAC0C67-4B96-47F5-05C3-FF5879BBFF3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0A52A56-1D82-54C6-9C46-049460DBD180}"/>
              </a:ext>
            </a:extLst>
          </p:cNvPr>
          <p:cNvSpPr>
            <a:spLocks noGrp="1"/>
          </p:cNvSpPr>
          <p:nvPr>
            <p:ph type="sldNum" sz="quarter" idx="12"/>
          </p:nvPr>
        </p:nvSpPr>
        <p:spPr/>
        <p:txBody>
          <a:bodyPr/>
          <a:lstStyle>
            <a:lvl1pPr>
              <a:defRPr/>
            </a:lvl1pPr>
          </a:lstStyle>
          <a:p>
            <a:pPr>
              <a:defRPr/>
            </a:pPr>
            <a:fld id="{FB80D9F1-34DB-479F-844E-A0A041F1D300}" type="slidenum">
              <a:rPr lang="en-GB"/>
              <a:pPr>
                <a:defRPr/>
              </a:pPr>
              <a:t>‹#›</a:t>
            </a:fld>
            <a:endParaRPr lang="en-GB" dirty="0"/>
          </a:p>
        </p:txBody>
      </p:sp>
    </p:spTree>
    <p:extLst>
      <p:ext uri="{BB962C8B-B14F-4D97-AF65-F5344CB8AC3E}">
        <p14:creationId xmlns:p14="http://schemas.microsoft.com/office/powerpoint/2010/main" val="251614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1F608C6-4799-861F-4103-AA2DAD6CDF8B}"/>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0F7F7599-09C8-14F7-E7C5-BB74EF8ABE29}"/>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69BB1968-E048-12F0-A278-3ACDD4D9EB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02E94E9B-120F-44EB-810B-6DBE7AAA7477}" type="datetimeFigureOut">
              <a:rPr lang="en-GB"/>
              <a:pPr>
                <a:defRPr/>
              </a:pPr>
              <a:t>10/02/2025</a:t>
            </a:fld>
            <a:endParaRPr lang="en-GB" dirty="0"/>
          </a:p>
        </p:txBody>
      </p:sp>
      <p:sp>
        <p:nvSpPr>
          <p:cNvPr id="5" name="Footer Placeholder 4">
            <a:extLst>
              <a:ext uri="{FF2B5EF4-FFF2-40B4-BE49-F238E27FC236}">
                <a16:creationId xmlns:a16="http://schemas.microsoft.com/office/drawing/2014/main" id="{39FF50E7-88B8-F919-E12D-3305C06C80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4F276DE9-E9C5-A063-95AB-9CA477E6A0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D50BD0-8793-4F10-85C1-224FBE042C93}" type="slidenum">
              <a:rPr lang="en-GB"/>
              <a:pPr>
                <a:defRPr/>
              </a:pPr>
              <a:t>‹#›</a:t>
            </a:fld>
            <a:endParaRPr lang="en-GB" dirty="0"/>
          </a:p>
        </p:txBody>
      </p:sp>
      <p:sp>
        <p:nvSpPr>
          <p:cNvPr id="1031" name="MSIPCMContentMarking" descr="{&quot;HashCode&quot;:424497481,&quot;Placement&quot;:&quot;Header&quot;,&quot;Top&quot;:0.0,&quot;Left&quot;:0.0,&quot;SlideWidth&quot;:960,&quot;SlideHeight&quot;:540}">
            <a:extLst>
              <a:ext uri="{FF2B5EF4-FFF2-40B4-BE49-F238E27FC236}">
                <a16:creationId xmlns:a16="http://schemas.microsoft.com/office/drawing/2014/main" id="{5D165A23-86B4-1D1C-CC25-C5BFD704B418}"/>
              </a:ext>
            </a:extLst>
          </p:cNvPr>
          <p:cNvSpPr txBox="1">
            <a:spLocks noChangeArrowheads="1"/>
          </p:cNvSpPr>
          <p:nvPr userDrawn="1"/>
        </p:nvSpPr>
        <p:spPr bwMode="auto">
          <a:xfrm>
            <a:off x="0" y="0"/>
            <a:ext cx="1106488" cy="233363"/>
          </a:xfrm>
          <a:prstGeom prst="rect">
            <a:avLst/>
          </a:prstGeom>
          <a:noFill/>
          <a:ln>
            <a:noFill/>
          </a:ln>
        </p:spPr>
        <p:txBody>
          <a:bodyPr lIns="0" tIns="0" rIns="0" bIns="0" anchor="ct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GB" altLang="en-US" sz="900" dirty="0">
                <a:solidFill>
                  <a:srgbClr val="A80000"/>
                </a:solidFill>
                <a:latin typeface="Arial" panose="020B0604020202020204" pitchFamily="34" charset="0"/>
              </a:rPr>
              <a:t>CONFIDENTIAL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s://www.icmagroup.org/assets/documents/Sustainable-finance/2024-updates/The-Principles-Guidance-Handbook-June-2024.pdf" TargetMode="External"/><Relationship Id="rId3" Type="http://schemas.openxmlformats.org/officeDocument/2006/relationships/hyperlink" Target="https://www.ifrs.org/groups/international-sustainability-standards-board/" TargetMode="External"/><Relationship Id="rId7" Type="http://schemas.openxmlformats.org/officeDocument/2006/relationships/hyperlink" Target="https://www.gov.uk/government/publications/sustainability-disclosure-requirements-implementation-update-2024"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s://asic.gov.au/regulatory-resources/sustainability-reporting/" TargetMode="External"/><Relationship Id="rId11" Type="http://schemas.openxmlformats.org/officeDocument/2006/relationships/hyperlink" Target="https://www.pwc.com/gx/en/services/audit-assurance/corporate-reporting/esg-reporting/sustainability-reporting-tracker.html" TargetMode="External"/><Relationship Id="rId5" Type="http://schemas.openxmlformats.org/officeDocument/2006/relationships/hyperlink" Target="https://finance.ec.europa.eu/capital-markets-union-and-financial-markets/company-reporting-and-auditing/company-reporting/corporate-sustainability-reporting_en" TargetMode="External"/><Relationship Id="rId10" Type="http://schemas.openxmlformats.org/officeDocument/2006/relationships/hyperlink" Target="https://tnfd.global/" TargetMode="External"/><Relationship Id="rId4" Type="http://schemas.openxmlformats.org/officeDocument/2006/relationships/hyperlink" Target="https://finance.ec.europa.eu/sustainable-finance/disclosures/sustainability-related-disclosure-financial-services-sector_en" TargetMode="External"/><Relationship Id="rId9" Type="http://schemas.openxmlformats.org/officeDocument/2006/relationships/hyperlink" Target="https://www.fsb-tcfd.org/"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finance.ec.europa.eu/sustainable-finance/tools-and-standards/esg-rating-activities_en" TargetMode="External"/><Relationship Id="rId3" Type="http://schemas.openxmlformats.org/officeDocument/2006/relationships/hyperlink" Target="https://www.ifrs.org/groups/international-sustainability-standards-board/" TargetMode="External"/><Relationship Id="rId7" Type="http://schemas.openxmlformats.org/officeDocument/2006/relationships/hyperlink" Target="https://www.unpri.org/"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www.globalreporting.org/standards/" TargetMode="External"/><Relationship Id="rId5" Type="http://schemas.openxmlformats.org/officeDocument/2006/relationships/hyperlink" Target="https://finance.ec.europa.eu/sustainable-finance/disclosures/sustainability-related-disclosure-financial-services-sector_en" TargetMode="External"/><Relationship Id="rId4" Type="http://schemas.openxmlformats.org/officeDocument/2006/relationships/hyperlink" Target="https://luxflag.org/labels/esg/" TargetMode="External"/><Relationship Id="rId9" Type="http://schemas.openxmlformats.org/officeDocument/2006/relationships/hyperlink" Target="https://papers.ssrn.com/sol3/papers.cfm?abstract_id=343853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www.cdp.net/en/supply-chain" TargetMode="External"/><Relationship Id="rId3" Type="http://schemas.openxmlformats.org/officeDocument/2006/relationships/hyperlink" Target="https://www.oecd.org/investment/due-diligence-guidance-for-responsible-business-conduct.htm" TargetMode="External"/><Relationship Id="rId7" Type="http://schemas.openxmlformats.org/officeDocument/2006/relationships/hyperlink" Target="https://www.sasb.org/standards/"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hyperlink" Target="https://www.globalreporting.org/standards/" TargetMode="External"/><Relationship Id="rId5" Type="http://schemas.openxmlformats.org/officeDocument/2006/relationships/hyperlink" Target="https://www.iso.org/standard/63026.html" TargetMode="External"/><Relationship Id="rId10" Type="http://schemas.openxmlformats.org/officeDocument/2006/relationships/hyperlink" Target="https://www.fsb-tcfd.org/recommendations/" TargetMode="External"/><Relationship Id="rId4" Type="http://schemas.openxmlformats.org/officeDocument/2006/relationships/hyperlink" Target="https://www.ohchr.org/documents/publications/guidingprinciplesbusinesshr_en.pdf" TargetMode="External"/><Relationship Id="rId9" Type="http://schemas.openxmlformats.org/officeDocument/2006/relationships/hyperlink" Target="https://sdgs.un.org/goal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osco.org/library/pubdocs/pdf/IOSCOPD690.pdf"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hyperlink" Target="https://www.afme.eu/Portals/0/DispatchFeaturedImages/AFME%20Due%20Diligence%20Questionnaire%20For%20Use%20in%202025.docx?ver=sdDiyFCIpkLSSAWQSsFFhQ%3d%3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sb-tcfd.org/recommendations/" TargetMode="External"/><Relationship Id="rId7" Type="http://schemas.openxmlformats.org/officeDocument/2006/relationships/hyperlink" Target="https://www.bankingsupervision.europa.eu/ecb/pub/pdf/ssm.202011finalguideonclimate-relatedandenvironmentalrisks~58213f6564.en.pdf"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hyperlink" Target="https://carbonaccountingfinancials.com/" TargetMode="External"/><Relationship Id="rId5" Type="http://schemas.openxmlformats.org/officeDocument/2006/relationships/hyperlink" Target="https://www.globalreporting.org/standards/" TargetMode="External"/><Relationship Id="rId4" Type="http://schemas.openxmlformats.org/officeDocument/2006/relationships/hyperlink" Target="https://www.sasb.org/standard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esma.europa.eu/policy-activities/sustainable-finance" TargetMode="External"/><Relationship Id="rId3" Type="http://schemas.openxmlformats.org/officeDocument/2006/relationships/hyperlink" Target="https://www.globalreporting.org/standards/" TargetMode="External"/><Relationship Id="rId7" Type="http://schemas.openxmlformats.org/officeDocument/2006/relationships/hyperlink" Target="https://www.unpri.org/"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hyperlink" Target="https://integratedreporting.org/resource/international-ir-framework/" TargetMode="External"/><Relationship Id="rId5" Type="http://schemas.openxmlformats.org/officeDocument/2006/relationships/hyperlink" Target="https://www.fsb-tcfd.org/recommendations/" TargetMode="External"/><Relationship Id="rId10" Type="http://schemas.openxmlformats.org/officeDocument/2006/relationships/hyperlink" Target="https://www.bloomberg.com/professional/solution/esg/" TargetMode="External"/><Relationship Id="rId4" Type="http://schemas.openxmlformats.org/officeDocument/2006/relationships/hyperlink" Target="https://www.sasb.org/standards/" TargetMode="External"/><Relationship Id="rId9" Type="http://schemas.openxmlformats.org/officeDocument/2006/relationships/hyperlink" Target="https://www.cdp.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FA9E5B-2970-C380-0DB8-211377A29DB5}"/>
              </a:ext>
            </a:extLst>
          </p:cNvPr>
          <p:cNvSpPr>
            <a:spLocks noGrp="1"/>
          </p:cNvSpPr>
          <p:nvPr>
            <p:ph type="title"/>
          </p:nvPr>
        </p:nvSpPr>
        <p:spPr>
          <a:xfrm>
            <a:off x="838200" y="465138"/>
            <a:ext cx="10515600" cy="811212"/>
          </a:xfrm>
        </p:spPr>
        <p:txBody>
          <a:bodyPr rtlCol="0">
            <a:normAutofit/>
          </a:bodyPr>
          <a:lstStyle/>
          <a:p>
            <a:pPr eaLnBrk="1" fontAlgn="auto" hangingPunct="1">
              <a:spcAft>
                <a:spcPts val="0"/>
              </a:spcAft>
              <a:defRPr/>
            </a:pPr>
            <a:r>
              <a:rPr lang="en-US" sz="2400" b="1" dirty="0">
                <a:solidFill>
                  <a:srgbClr val="FF0000"/>
                </a:solidFill>
                <a:latin typeface="+mn-lt"/>
              </a:rPr>
              <a:t>Introduction</a:t>
            </a:r>
            <a:endParaRPr lang="en-GB" sz="2400" b="1" dirty="0">
              <a:solidFill>
                <a:srgbClr val="FF0000"/>
              </a:solidFill>
              <a:latin typeface="+mn-lt"/>
            </a:endParaRPr>
          </a:p>
        </p:txBody>
      </p:sp>
      <p:sp>
        <p:nvSpPr>
          <p:cNvPr id="5" name="Content Placeholder 4">
            <a:extLst>
              <a:ext uri="{FF2B5EF4-FFF2-40B4-BE49-F238E27FC236}">
                <a16:creationId xmlns:a16="http://schemas.microsoft.com/office/drawing/2014/main" id="{B98FA4F5-4C20-F034-E2B7-9F7013F3A6E0}"/>
              </a:ext>
            </a:extLst>
          </p:cNvPr>
          <p:cNvSpPr>
            <a:spLocks noGrp="1"/>
          </p:cNvSpPr>
          <p:nvPr>
            <p:ph idx="1"/>
          </p:nvPr>
        </p:nvSpPr>
        <p:spPr>
          <a:xfrm>
            <a:off x="838200" y="1385888"/>
            <a:ext cx="10515600" cy="5106987"/>
          </a:xfrm>
        </p:spPr>
        <p:txBody>
          <a:bodyPr rtlCol="0">
            <a:normAutofit/>
          </a:bodyPr>
          <a:lstStyle/>
          <a:p>
            <a:pPr marL="0" indent="0" eaLnBrk="1" fontAlgn="auto" hangingPunct="1">
              <a:spcAft>
                <a:spcPts val="0"/>
              </a:spcAft>
              <a:buFont typeface="Arial" panose="020B0604020202020204" pitchFamily="34" charset="0"/>
              <a:buNone/>
              <a:defRPr/>
            </a:pPr>
            <a:r>
              <a:rPr lang="en-US" sz="1050" b="1" dirty="0"/>
              <a:t>Scope and Objectives</a:t>
            </a:r>
          </a:p>
          <a:p>
            <a:pPr marL="0" indent="0" eaLnBrk="1" fontAlgn="auto" hangingPunct="1">
              <a:spcAft>
                <a:spcPts val="0"/>
              </a:spcAft>
              <a:buFont typeface="Arial" panose="020B0604020202020204" pitchFamily="34" charset="0"/>
              <a:buNone/>
              <a:defRPr/>
            </a:pPr>
            <a:r>
              <a:rPr lang="en-US" sz="1050" dirty="0"/>
              <a:t>This document is designed to be a resource for use by ISSA members and the broader Securities Services industry when considering the ever-evolving space of ESG data.  The vision for this document is to provide the industry with a base level of information for some of the  core regulatory, product and geographical considerations for ESG data . In essence</a:t>
            </a:r>
          </a:p>
          <a:p>
            <a:pPr marL="0" indent="0" eaLnBrk="1" fontAlgn="auto" hangingPunct="1">
              <a:spcAft>
                <a:spcPts val="0"/>
              </a:spcAft>
              <a:buFont typeface="Arial" panose="020B0604020202020204" pitchFamily="34" charset="0"/>
              <a:buNone/>
              <a:defRPr/>
            </a:pPr>
            <a:r>
              <a:rPr lang="en-US" sz="1050" dirty="0"/>
              <a:t>The objectives of the document are three-fold:</a:t>
            </a:r>
          </a:p>
          <a:p>
            <a:pPr eaLnBrk="1" fontAlgn="auto" hangingPunct="1">
              <a:spcAft>
                <a:spcPts val="0"/>
              </a:spcAft>
              <a:buClr>
                <a:srgbClr val="FF0000"/>
              </a:buClr>
              <a:buFont typeface="Wingdings" panose="05000000000000000000" pitchFamily="2" charset="2"/>
              <a:buChar char="§"/>
              <a:defRPr/>
            </a:pPr>
            <a:r>
              <a:rPr lang="en-US" sz="1050" dirty="0"/>
              <a:t> To assist Securities Services providers, as well as the broader financial industry, to better understand how ESG data flows between the key intermediaries</a:t>
            </a:r>
          </a:p>
          <a:p>
            <a:pPr eaLnBrk="1" fontAlgn="auto" hangingPunct="1">
              <a:spcAft>
                <a:spcPts val="0"/>
              </a:spcAft>
              <a:buClr>
                <a:srgbClr val="FF0000"/>
              </a:buClr>
              <a:buFont typeface="Wingdings" panose="05000000000000000000" pitchFamily="2" charset="2"/>
              <a:buChar char="§"/>
              <a:defRPr/>
            </a:pPr>
            <a:r>
              <a:rPr lang="en-US" sz="1050" dirty="0"/>
              <a:t>To give the ISSA community a view of where different organizations are more active, and who they might engage with on thematic conversations in the ESG space</a:t>
            </a:r>
          </a:p>
          <a:p>
            <a:pPr eaLnBrk="1" fontAlgn="auto" hangingPunct="1">
              <a:spcAft>
                <a:spcPts val="0"/>
              </a:spcAft>
              <a:buClr>
                <a:srgbClr val="FF0000"/>
              </a:buClr>
              <a:buFont typeface="Wingdings" panose="05000000000000000000" pitchFamily="2" charset="2"/>
              <a:buChar char="§"/>
              <a:defRPr/>
            </a:pPr>
            <a:r>
              <a:rPr lang="en-US" sz="1050" dirty="0"/>
              <a:t>To start the process of standardization, through recognition of the key data needs for promoting and support ESG</a:t>
            </a:r>
          </a:p>
          <a:p>
            <a:pPr marL="0" indent="0" eaLnBrk="1" fontAlgn="auto" hangingPunct="1">
              <a:spcAft>
                <a:spcPts val="0"/>
              </a:spcAft>
              <a:buFont typeface="Arial" panose="020B0604020202020204" pitchFamily="34" charset="0"/>
              <a:buNone/>
              <a:defRPr/>
            </a:pPr>
            <a:endParaRPr lang="en-US" sz="1050" dirty="0"/>
          </a:p>
          <a:p>
            <a:pPr marL="0" indent="0" eaLnBrk="1" fontAlgn="auto" hangingPunct="1">
              <a:spcAft>
                <a:spcPts val="0"/>
              </a:spcAft>
              <a:buFont typeface="Arial" panose="020B0604020202020204" pitchFamily="34" charset="0"/>
              <a:buNone/>
              <a:defRPr/>
            </a:pPr>
            <a:r>
              <a:rPr lang="en-US" sz="1050" b="1" dirty="0"/>
              <a:t>Approach</a:t>
            </a:r>
            <a:endParaRPr lang="en-US" sz="1050" dirty="0"/>
          </a:p>
          <a:p>
            <a:pPr marL="0" indent="0" eaLnBrk="1" fontAlgn="auto" hangingPunct="1">
              <a:spcAft>
                <a:spcPts val="0"/>
              </a:spcAft>
              <a:buFont typeface="Arial" panose="020B0604020202020204" pitchFamily="34" charset="0"/>
              <a:buNone/>
              <a:defRPr/>
            </a:pPr>
            <a:r>
              <a:rPr lang="en-US" sz="1050" dirty="0"/>
              <a:t>The ESG Standards Working Group (WG) has increasingly realized what a complex and ever evolving space ESG data is.  As a result, the WG participants wanted to provide a visual tool that can help ISSA to  better understand this complexity and highlight how the Securities Services can assist in driving forward the use of ESG data. The approach agreed has been to create an interactive map that shows the key participants in the investment lifecycle and how they connect with Securities Services providers to offer, collate and utilize ESG data. </a:t>
            </a:r>
          </a:p>
          <a:p>
            <a:pPr marL="0" indent="0" eaLnBrk="1" fontAlgn="auto" hangingPunct="1">
              <a:spcAft>
                <a:spcPts val="0"/>
              </a:spcAft>
              <a:buFont typeface="Arial" panose="020B0604020202020204" pitchFamily="34" charset="0"/>
              <a:buNone/>
              <a:defRPr/>
            </a:pPr>
            <a:r>
              <a:rPr lang="en-US" sz="1050" dirty="0"/>
              <a:t>It is not intended as a static document and it should continue to develop and grow as more information is released and key concepts evolve. We hope that it will also give the ISSA community a view of where different firms are active, and who they might engage with on thematic conversations in the ESG space. </a:t>
            </a:r>
          </a:p>
          <a:p>
            <a:pPr marL="0" indent="0" eaLnBrk="1" fontAlgn="auto" hangingPunct="1">
              <a:spcAft>
                <a:spcPts val="0"/>
              </a:spcAft>
              <a:buFont typeface="Arial" panose="020B0604020202020204" pitchFamily="34" charset="0"/>
              <a:buNone/>
              <a:defRPr/>
            </a:pPr>
            <a:endParaRPr lang="en-US" sz="1050" dirty="0"/>
          </a:p>
          <a:p>
            <a:pPr marL="0" indent="0" eaLnBrk="1" fontAlgn="auto" hangingPunct="1">
              <a:spcAft>
                <a:spcPts val="0"/>
              </a:spcAft>
              <a:buFont typeface="Arial" panose="020B0604020202020204" pitchFamily="34" charset="0"/>
              <a:buNone/>
              <a:defRPr/>
            </a:pPr>
            <a:r>
              <a:rPr lang="en-US" sz="1050" b="1" dirty="0"/>
              <a:t>Target Audience</a:t>
            </a:r>
            <a:endParaRPr lang="en-US" sz="1050" dirty="0"/>
          </a:p>
          <a:p>
            <a:pPr marL="0" indent="0" eaLnBrk="1" fontAlgn="auto" hangingPunct="1">
              <a:spcAft>
                <a:spcPts val="0"/>
              </a:spcAft>
              <a:buFont typeface="Arial" panose="020B0604020202020204" pitchFamily="34" charset="0"/>
              <a:buNone/>
              <a:defRPr/>
            </a:pPr>
            <a:r>
              <a:rPr lang="en-US" sz="1050" dirty="0"/>
              <a:t>The ISSA ESG Data Flows will be of use to:</a:t>
            </a:r>
          </a:p>
          <a:p>
            <a:pPr eaLnBrk="1" fontAlgn="auto" hangingPunct="1">
              <a:spcAft>
                <a:spcPts val="0"/>
              </a:spcAft>
              <a:buClr>
                <a:srgbClr val="FF0000"/>
              </a:buClr>
              <a:buFont typeface="Wingdings" panose="05000000000000000000" pitchFamily="2" charset="2"/>
              <a:buChar char="§"/>
              <a:defRPr/>
            </a:pPr>
            <a:r>
              <a:rPr lang="en-US" sz="1050" dirty="0"/>
              <a:t>Individuals involved in Securities Services at organizations including Issuers, Asset Managers, Custodians and Financial Market Infrastructures, Third-Party Providers (such as technology providers and outsourcers) and - potentially - industry associations and regulators</a:t>
            </a:r>
          </a:p>
          <a:p>
            <a:pPr eaLnBrk="1" fontAlgn="auto" hangingPunct="1">
              <a:spcAft>
                <a:spcPts val="0"/>
              </a:spcAft>
              <a:buClr>
                <a:srgbClr val="FF0000"/>
              </a:buClr>
              <a:buFont typeface="Wingdings" panose="05000000000000000000" pitchFamily="2" charset="2"/>
              <a:buChar char="§"/>
              <a:defRPr/>
            </a:pPr>
            <a:r>
              <a:rPr lang="en-US" sz="1050" dirty="0"/>
              <a:t>Individuals who are entering the Securities Services industry – as well as existing industry employees – who are seeking to broaden their understanding of the Securities Services environment and data flows which are ESG related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065C143A-BA57-4B0B-25E0-054F4D363B8D}"/>
              </a:ext>
            </a:extLst>
          </p:cNvPr>
          <p:cNvSpPr>
            <a:spLocks noGrp="1" noChangeArrowheads="1"/>
          </p:cNvSpPr>
          <p:nvPr>
            <p:ph type="title"/>
          </p:nvPr>
        </p:nvSpPr>
        <p:spPr/>
        <p:txBody>
          <a:bodyPr/>
          <a:lstStyle/>
          <a:p>
            <a:r>
              <a:rPr lang="en-US" altLang="en-US"/>
              <a:t>Client Requirements</a:t>
            </a:r>
            <a:endParaRPr lang="en-GB"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5BCCE0AF-3C92-C99D-1F74-E4260F4A2ADD}"/>
              </a:ext>
            </a:extLst>
          </p:cNvPr>
          <p:cNvGraphicFramePr>
            <a:graphicFrameLocks noGrp="1"/>
          </p:cNvGraphicFramePr>
          <p:nvPr/>
        </p:nvGraphicFramePr>
        <p:xfrm>
          <a:off x="838200" y="1885950"/>
          <a:ext cx="10515600" cy="4292604"/>
        </p:xfrm>
        <a:graphic>
          <a:graphicData uri="http://schemas.openxmlformats.org/drawingml/2006/table">
            <a:tbl>
              <a:tblPr firstRow="1" bandRow="1">
                <a:tableStyleId>{BC89EF96-8CEA-46FF-86C4-4CE0E7609802}</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1065108">
                <a:tc gridSpan="2">
                  <a:txBody>
                    <a:bodyPr/>
                    <a:lstStyle/>
                    <a:p>
                      <a:r>
                        <a:rPr lang="en-US" sz="1100" dirty="0"/>
                        <a:t>Summary</a:t>
                      </a:r>
                    </a:p>
                    <a:p>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t>There is an increasing range of sustainability reporting obligations on both companies and investors to improve transparency and help enable comparability for stakeholders. These end reporting requirements are commonly one pillar or component of a broader regulation or international standard. In recent years, the onus has been on entities in the UK and Europe, however regulators in Asia Pacific and certain US states have issued similar instructions – especially for climate risk reporting.</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10000"/>
                  </a:ext>
                </a:extLst>
              </a:tr>
              <a:tr h="1097275">
                <a:tc rowSpan="3">
                  <a:txBody>
                    <a:bodyPr/>
                    <a:lstStyle/>
                    <a:p>
                      <a:r>
                        <a:rPr lang="en-US" sz="1100" b="1" dirty="0"/>
                        <a:t>Key Data Elements/Flow</a:t>
                      </a:r>
                    </a:p>
                    <a:p>
                      <a:endParaRPr lang="en-US" sz="1100" b="1" dirty="0"/>
                    </a:p>
                    <a:p>
                      <a:pPr marL="171450" indent="-171450">
                        <a:buFont typeface="Arial" panose="020B0604020202020204" pitchFamily="34" charset="0"/>
                        <a:buChar char="•"/>
                      </a:pPr>
                      <a:r>
                        <a:rPr lang="en-US" sz="1100" b="0" i="0" dirty="0"/>
                        <a:t>Detailed data on climate risks (and opportunities) remain a key focus – with issuer and asset-specific emissions at the core of reporting requirements</a:t>
                      </a:r>
                    </a:p>
                    <a:p>
                      <a:pPr marL="171450" indent="-171450">
                        <a:buFont typeface="Arial" panose="020B0604020202020204" pitchFamily="34" charset="0"/>
                        <a:buChar char="•"/>
                      </a:pPr>
                      <a:r>
                        <a:rPr lang="en-US" sz="1100" b="0" i="0" dirty="0"/>
                        <a:t>Attempts to increase and standardise disclosed values from different entities continue on globally – as evidenced by the recent Corporate Sustainability Reporting Directive (CSRD) in the EU and two new sustainability standards issued by the International Sustainability Standards Board (ISSB)</a:t>
                      </a:r>
                    </a:p>
                    <a:p>
                      <a:pPr marL="171450" indent="-171450">
                        <a:buFont typeface="Arial" panose="020B0604020202020204" pitchFamily="34" charset="0"/>
                        <a:buChar char="•"/>
                      </a:pPr>
                      <a:r>
                        <a:rPr lang="en-US" sz="1100" b="0" i="0" dirty="0"/>
                        <a:t>In the absence of good quality reported data, estimation models continue to play a part in effective fund and portfolio measurement and reporting</a:t>
                      </a:r>
                    </a:p>
                    <a:p>
                      <a:pPr marL="171450" indent="-171450">
                        <a:buFont typeface="Arial" panose="020B0604020202020204" pitchFamily="34" charset="0"/>
                        <a:buChar char="•"/>
                      </a:pPr>
                      <a:r>
                        <a:rPr lang="en-US" sz="1100" b="0" i="0" dirty="0"/>
                        <a:t>Data on climate risk remains the number one priority for most corporates and investors due to the external reporting focus, but data on other sustainability topics such as nature and biodiversity risk is increasing</a:t>
                      </a:r>
                    </a:p>
                    <a:p>
                      <a:pPr marL="171450" indent="-171450">
                        <a:buFont typeface="Arial" panose="020B0604020202020204" pitchFamily="34" charset="0"/>
                        <a:buChar char="•"/>
                      </a:pPr>
                      <a:r>
                        <a:rPr lang="en-GB" sz="1100" b="0" i="0" dirty="0"/>
                        <a:t>Clients of securities services firms commonly look for a partner to help them navigate the changing landscape of reporting requirements and for data solutions that meet those needs</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20000"/>
                        <a:lumOff val="80000"/>
                        <a:alpha val="20000"/>
                      </a:schemeClr>
                    </a:solidFill>
                  </a:tcPr>
                </a:tc>
                <a:tc>
                  <a:txBody>
                    <a:bodyPr/>
                    <a:lstStyle/>
                    <a:p>
                      <a:r>
                        <a:rPr lang="en-US" sz="1100" b="1" dirty="0"/>
                        <a:t>Published Standards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rId3"/>
                        </a:rPr>
                        <a:t>International Sustainable Standards Board (ISSB)</a:t>
                      </a:r>
                      <a:endParaRPr lang="en-GB"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rId4"/>
                        </a:rPr>
                        <a:t>EU Sustainable Finance Disclosure Regulation (SFDR)</a:t>
                      </a:r>
                      <a:endParaRPr lang="en-GB"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rId5"/>
                        </a:rPr>
                        <a:t>EU Corporate Sustainability Reporting Directive (CSRD)</a:t>
                      </a:r>
                      <a:endParaRPr lang="en-GB"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rId6"/>
                        </a:rPr>
                        <a:t>Australia’s Sustainability Reporting (Corporations Act)</a:t>
                      </a:r>
                      <a:endParaRPr lang="en-GB"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rId7"/>
                        </a:rPr>
                        <a:t>UK’s Sustainability Disclosure Requirements (SDR)</a:t>
                      </a:r>
                      <a:endParaRPr lang="en-GB" sz="1100" b="0" dirty="0">
                        <a:hlinkClick r:id="rId8"/>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065108">
                <a:tc vMerge="1">
                  <a:txBody>
                    <a:bodyPr/>
                    <a:lstStyle/>
                    <a:p>
                      <a:endParaRPr lang="en-GB" dirty="0"/>
                    </a:p>
                  </a:txBody>
                  <a:tcPr/>
                </a:tc>
                <a:tc>
                  <a:txBody>
                    <a:bodyPr/>
                    <a:lstStyle/>
                    <a:p>
                      <a:r>
                        <a:rPr lang="en-US" sz="1100" b="1" dirty="0"/>
                        <a:t>Resources</a:t>
                      </a:r>
                    </a:p>
                    <a:p>
                      <a:pPr marL="171450" indent="-171450">
                        <a:buFont typeface="Arial" panose="020B0604020202020204" pitchFamily="34" charset="0"/>
                        <a:buChar char="•"/>
                      </a:pPr>
                      <a:r>
                        <a:rPr lang="en-GB" sz="1100" b="0" dirty="0">
                          <a:hlinkClick r:id="rId9"/>
                        </a:rPr>
                        <a:t>Taskforce on Climate-related Financial Disclosures (TCFD) </a:t>
                      </a:r>
                      <a:r>
                        <a:rPr lang="en-GB" sz="1100" b="0" i="1" dirty="0"/>
                        <a:t>(now formally within scope of the IFRS Foundation)</a:t>
                      </a:r>
                    </a:p>
                    <a:p>
                      <a:pPr marL="171450" indent="-171450">
                        <a:buFont typeface="Arial" panose="020B0604020202020204" pitchFamily="34" charset="0"/>
                        <a:buChar char="•"/>
                      </a:pPr>
                      <a:r>
                        <a:rPr lang="en-GB" sz="1100" b="0" dirty="0">
                          <a:hlinkClick r:id="rId10"/>
                        </a:rPr>
                        <a:t>Taskforce on Nature-related Financial Disclosures (TNFD)</a:t>
                      </a:r>
                      <a:endParaRPr lang="en-GB" sz="1100" b="0" dirty="0"/>
                    </a:p>
                    <a:p>
                      <a:pPr marL="171450" indent="-171450">
                        <a:buFont typeface="Arial" panose="020B0604020202020204" pitchFamily="34" charset="0"/>
                        <a:buChar char="•"/>
                      </a:pPr>
                      <a:r>
                        <a:rPr lang="en-GB" sz="1100" b="0" i="0" dirty="0">
                          <a:hlinkClick r:id="rId11"/>
                        </a:rPr>
                        <a:t>PwC Sustainability Reporting Tracker</a:t>
                      </a:r>
                      <a:endParaRPr lang="en-GB" sz="1100" b="0" i="0" dirty="0"/>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1065108">
                <a:tc vMerge="1">
                  <a:txBody>
                    <a:bodyPr/>
                    <a:lstStyle/>
                    <a:p>
                      <a:endParaRPr lang="en-GB" dirty="0"/>
                    </a:p>
                  </a:txBody>
                  <a:tcPr/>
                </a:tc>
                <a:tc>
                  <a:txBody>
                    <a:bodyPr/>
                    <a:lstStyle/>
                    <a:p>
                      <a:r>
                        <a:rPr lang="en-US" sz="1100" b="1" dirty="0"/>
                        <a:t>Common concerns/Issues for SS</a:t>
                      </a:r>
                    </a:p>
                    <a:p>
                      <a:pPr marL="171450" indent="-171450">
                        <a:buFont typeface="Arial" panose="020B0604020202020204" pitchFamily="34" charset="0"/>
                        <a:buChar char="•"/>
                      </a:pPr>
                      <a:r>
                        <a:rPr lang="en-GB" sz="1100" b="0" dirty="0"/>
                        <a:t>Availability of relevant asset/fund data for required coverage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Consistency is a challenge with regular updates to regulations and standards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Technology solutions for data discovery and collection are evolving at a rapid pace</a:t>
                      </a:r>
                    </a:p>
                    <a:p>
                      <a:pPr marL="171450" indent="-171450">
                        <a:buFont typeface="Arial" panose="020B0604020202020204" pitchFamily="34" charset="0"/>
                        <a:buChar char="•"/>
                      </a:pPr>
                      <a:endParaRPr lang="en-GB" sz="1100" b="0" dirty="0"/>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21520" name="Title 1">
            <a:extLst>
              <a:ext uri="{FF2B5EF4-FFF2-40B4-BE49-F238E27FC236}">
                <a16:creationId xmlns:a16="http://schemas.microsoft.com/office/drawing/2014/main" id="{D5DC1FC4-9F56-6989-133E-5D7BC72FDF8A}"/>
              </a:ext>
            </a:extLst>
          </p:cNvPr>
          <p:cNvSpPr>
            <a:spLocks noGrp="1" noChangeArrowheads="1"/>
          </p:cNvSpPr>
          <p:nvPr>
            <p:ph type="title"/>
          </p:nvPr>
        </p:nvSpPr>
        <p:spPr>
          <a:xfrm>
            <a:off x="838200" y="365125"/>
            <a:ext cx="10604500" cy="661988"/>
          </a:xfrm>
        </p:spPr>
        <p:txBody>
          <a:bodyPr/>
          <a:lstStyle/>
          <a:p>
            <a:pPr eaLnBrk="1" hangingPunct="1"/>
            <a:r>
              <a:rPr lang="en-US" altLang="en-GB" sz="3200" b="1" i="1"/>
              <a:t>Reporting</a:t>
            </a:r>
            <a:endParaRPr lang="en-GB" altLang="en-GB" sz="3200" b="1" i="1"/>
          </a:p>
        </p:txBody>
      </p:sp>
      <p:sp>
        <p:nvSpPr>
          <p:cNvPr id="5" name="Title 1">
            <a:extLst>
              <a:ext uri="{FF2B5EF4-FFF2-40B4-BE49-F238E27FC236}">
                <a16:creationId xmlns:a16="http://schemas.microsoft.com/office/drawing/2014/main" id="{05401A95-9576-0093-2B2B-E1FFD56E5B95}"/>
              </a:ext>
            </a:extLst>
          </p:cNvPr>
          <p:cNvSpPr txBox="1">
            <a:spLocks/>
          </p:cNvSpPr>
          <p:nvPr/>
        </p:nvSpPr>
        <p:spPr>
          <a:xfrm>
            <a:off x="838200" y="1027113"/>
            <a:ext cx="10604500" cy="661987"/>
          </a:xfrm>
          <a:prstGeom prst="rect">
            <a:avLst/>
          </a:prstGeom>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i="1" dirty="0"/>
              <a:t>Client Requirements</a:t>
            </a:r>
            <a:endParaRPr lang="en-GB" sz="2000" i="1" dirty="0"/>
          </a:p>
        </p:txBody>
      </p:sp>
      <p:graphicFrame>
        <p:nvGraphicFramePr>
          <p:cNvPr id="7" name="Table 7">
            <a:extLst>
              <a:ext uri="{FF2B5EF4-FFF2-40B4-BE49-F238E27FC236}">
                <a16:creationId xmlns:a16="http://schemas.microsoft.com/office/drawing/2014/main" id="{014D6210-814C-3F85-BBD0-84BA56D6F64F}"/>
              </a:ext>
            </a:extLst>
          </p:cNvPr>
          <p:cNvGraphicFramePr>
            <a:graphicFrameLocks noGrp="1"/>
          </p:cNvGraphicFramePr>
          <p:nvPr/>
        </p:nvGraphicFramePr>
        <p:xfrm>
          <a:off x="6096000" y="6332538"/>
          <a:ext cx="5257800" cy="268287"/>
        </p:xfrm>
        <a:graphic>
          <a:graphicData uri="http://schemas.openxmlformats.org/drawingml/2006/table">
            <a:tbl>
              <a:tblPr firstRow="1" bandRow="1">
                <a:tableStyleId>{BC89EF96-8CEA-46FF-86C4-4CE0E7609802}</a:tableStyleId>
              </a:tblPr>
              <a:tblGrid>
                <a:gridCol w="1314450">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3144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tblGrid>
              <a:tr h="268287">
                <a:tc>
                  <a:txBody>
                    <a:bodyPr/>
                    <a:lstStyle/>
                    <a:p>
                      <a:r>
                        <a:rPr lang="en-US" sz="1100" b="0" dirty="0"/>
                        <a:t>Published by:</a:t>
                      </a:r>
                      <a:endParaRPr lang="en-GB" sz="1100" b="0" dirty="0"/>
                    </a:p>
                  </a:txBody>
                  <a:tcPr marT="45751" marB="45751">
                    <a:solidFill>
                      <a:schemeClr val="accent4">
                        <a:lumMod val="20000"/>
                        <a:lumOff val="80000"/>
                      </a:schemeClr>
                    </a:solidFill>
                  </a:tcPr>
                </a:tc>
                <a:tc>
                  <a:txBody>
                    <a:bodyPr/>
                    <a:lstStyle/>
                    <a:p>
                      <a:r>
                        <a:rPr lang="en-US" sz="1100" b="0" dirty="0"/>
                        <a:t>Pete Cox</a:t>
                      </a:r>
                      <a:endParaRPr lang="en-GB" sz="1100" b="0" dirty="0"/>
                    </a:p>
                  </a:txBody>
                  <a:tcPr marT="45751" marB="45751">
                    <a:solidFill>
                      <a:schemeClr val="accent4">
                        <a:lumMod val="20000"/>
                        <a:lumOff val="80000"/>
                      </a:schemeClr>
                    </a:solidFill>
                  </a:tcPr>
                </a:tc>
                <a:tc>
                  <a:txBody>
                    <a:bodyPr/>
                    <a:lstStyle/>
                    <a:p>
                      <a:r>
                        <a:rPr lang="en-US" sz="1100" b="0" dirty="0"/>
                        <a:t>Last Updated:</a:t>
                      </a:r>
                      <a:endParaRPr lang="en-GB" sz="1100" b="0" dirty="0"/>
                    </a:p>
                  </a:txBody>
                  <a:tcPr marT="45751" marB="45751">
                    <a:solidFill>
                      <a:schemeClr val="accent4">
                        <a:lumMod val="20000"/>
                        <a:lumOff val="80000"/>
                      </a:schemeClr>
                    </a:solidFill>
                  </a:tcPr>
                </a:tc>
                <a:tc>
                  <a:txBody>
                    <a:bodyPr/>
                    <a:lstStyle/>
                    <a:p>
                      <a:r>
                        <a:rPr lang="en-GB" sz="1100" b="0" dirty="0"/>
                        <a:t>January 2025</a:t>
                      </a:r>
                    </a:p>
                  </a:txBody>
                  <a:tcPr marT="45751" marB="45751">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5799B841-7274-C62E-0262-ACBA1795469E}"/>
              </a:ext>
            </a:extLst>
          </p:cNvPr>
          <p:cNvGraphicFramePr>
            <a:graphicFrameLocks noGrp="1"/>
          </p:cNvGraphicFramePr>
          <p:nvPr/>
        </p:nvGraphicFramePr>
        <p:xfrm>
          <a:off x="838200" y="1885950"/>
          <a:ext cx="10515600" cy="4357688"/>
        </p:xfrm>
        <a:graphic>
          <a:graphicData uri="http://schemas.openxmlformats.org/drawingml/2006/table">
            <a:tbl>
              <a:tblPr firstRow="1" bandRow="1">
                <a:tableStyleId>{BC89EF96-8CEA-46FF-86C4-4CE0E7609802}</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1097442">
                <a:tc gridSpan="2">
                  <a:txBody>
                    <a:bodyPr/>
                    <a:lstStyle/>
                    <a:p>
                      <a:r>
                        <a:rPr lang="en-US" sz="1100" dirty="0"/>
                        <a:t>Summary</a:t>
                      </a:r>
                    </a:p>
                    <a:p>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t>Institutional investors have increasing requirements for compliance monitoring of ESG-related rules or restrictions on their funds and portfolios. Asset managers are subject to an array of regulatory requirements for fund label compliance and anti-greenwashing policies. They will be focused on pre-trade compliance, with post-trade monitoring also important. Asset owners tend to be more focused on the post-trade monitoring of external manager portfolios (according to their mandated instructions) and strategic policy decisions affecting allocations and exposure thresholds. As a result, a wide range of investors look to securities services firms to support these functions and notify them of exceptions to set rules.</a:t>
                      </a:r>
                    </a:p>
                  </a:txBody>
                  <a:tcPr marT="45730" marB="457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10000"/>
                  </a:ext>
                </a:extLst>
              </a:tr>
              <a:tr h="1097442">
                <a:tc rowSpan="3">
                  <a:txBody>
                    <a:bodyPr/>
                    <a:lstStyle/>
                    <a:p>
                      <a:r>
                        <a:rPr lang="en-US" sz="1100" b="1" dirty="0"/>
                        <a:t>Key Data Elements/Flow</a:t>
                      </a:r>
                    </a:p>
                    <a:p>
                      <a:endParaRPr lang="en-US" sz="1100" b="1" dirty="0"/>
                    </a:p>
                    <a:p>
                      <a:pPr marL="171450" indent="-171450">
                        <a:buFont typeface="Arial" panose="020B0604020202020204" pitchFamily="34" charset="0"/>
                        <a:buChar char="•"/>
                      </a:pPr>
                      <a:r>
                        <a:rPr lang="en-US" sz="1100" b="0" i="0" dirty="0"/>
                        <a:t>A wide variety of ESG data points can be required by clients – scores, ratings, flags, quantitative metrics</a:t>
                      </a:r>
                    </a:p>
                    <a:p>
                      <a:pPr marL="171450" indent="-171450">
                        <a:buFont typeface="Arial" panose="020B0604020202020204" pitchFamily="34" charset="0"/>
                        <a:buChar char="•"/>
                      </a:pPr>
                      <a:r>
                        <a:rPr lang="en-US" sz="1100" b="0" i="0" dirty="0"/>
                        <a:t>Climate risk data complexity – carbon emissions measurement, scenario pathways, portfolio transition plans</a:t>
                      </a:r>
                    </a:p>
                    <a:p>
                      <a:pPr marL="171450" indent="-171450">
                        <a:buFont typeface="Arial" panose="020B0604020202020204" pitchFamily="34" charset="0"/>
                        <a:buChar char="•"/>
                      </a:pPr>
                      <a:r>
                        <a:rPr lang="en-US" sz="1100" b="0" i="0" dirty="0"/>
                        <a:t>Data sources vary in coverage, consistency, methodology, transparency – available direct from issuers or via third-party data aggregators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t>Clients require underlying data to calculate/validate fund labels and targets (Article 8/9), SFDR PAIs, stakeholder commitments </a:t>
                      </a:r>
                    </a:p>
                    <a:p>
                      <a:pPr marL="171450" indent="-171450">
                        <a:buFont typeface="Arial" panose="020B0604020202020204" pitchFamily="34" charset="0"/>
                        <a:buChar char="•"/>
                      </a:pPr>
                      <a:r>
                        <a:rPr lang="en-US" sz="1100" b="0" i="0" dirty="0"/>
                        <a:t>Required for both pre-trade and post-trade compliance, depending on the client type and use case</a:t>
                      </a:r>
                    </a:p>
                    <a:p>
                      <a:pPr marL="171450" indent="-171450">
                        <a:buFont typeface="Arial" panose="020B0604020202020204" pitchFamily="34" charset="0"/>
                        <a:buChar char="•"/>
                      </a:pPr>
                      <a:r>
                        <a:rPr lang="en-US" sz="1100" b="0" i="0" dirty="0"/>
                        <a:t>Clients require access to daily exception results via self-service or managed service platforms from securities services firms</a:t>
                      </a:r>
                    </a:p>
                    <a:p>
                      <a:pPr marL="171450" indent="-171450">
                        <a:buFont typeface="Arial" panose="020B0604020202020204" pitchFamily="34" charset="0"/>
                        <a:buChar char="•"/>
                      </a:pPr>
                      <a:r>
                        <a:rPr lang="en-US" sz="1100" b="0" i="0" dirty="0"/>
                        <a:t>ESG indexes also used for portfolio monitoring – to effectively measure performance and risk levels</a:t>
                      </a:r>
                      <a:endParaRPr lang="en-GB" sz="1100" b="0" i="0" dirty="0"/>
                    </a:p>
                  </a:txBody>
                  <a:tcPr marT="45730" marB="457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20000"/>
                        <a:lumOff val="80000"/>
                        <a:alpha val="20000"/>
                      </a:schemeClr>
                    </a:solidFill>
                  </a:tcPr>
                </a:tc>
                <a:tc>
                  <a:txBody>
                    <a:bodyPr/>
                    <a:lstStyle/>
                    <a:p>
                      <a:r>
                        <a:rPr lang="en-US" sz="1100" b="1" dirty="0"/>
                        <a:t>Published Standards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rId3"/>
                        </a:rPr>
                        <a:t>International Sustainable Standards Board (ISSB)</a:t>
                      </a:r>
                      <a:endParaRPr lang="en-GB" sz="1100" b="0" dirty="0">
                        <a:hlinkClick r:id="" action="ppaction://noaction"/>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 action="ppaction://noaction"/>
                        </a:rPr>
                        <a:t>ICMA Guidance Handbook</a:t>
                      </a:r>
                      <a:endParaRPr lang="en-GB"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hlinkClick r:id="rId4"/>
                        </a:rPr>
                        <a:t>LUXFlag ESG Label</a:t>
                      </a:r>
                      <a:endParaRPr lang="en-GB" sz="1100" b="0" dirty="0"/>
                    </a:p>
                    <a:p>
                      <a:pPr marL="171450" indent="-171450">
                        <a:buFont typeface="Arial" panose="020B0604020202020204" pitchFamily="34" charset="0"/>
                        <a:buChar char="•"/>
                      </a:pPr>
                      <a:r>
                        <a:rPr lang="en-GB" sz="1100" b="0" dirty="0">
                          <a:hlinkClick r:id="rId5"/>
                        </a:rPr>
                        <a:t>EU Sustainable Finance Disclosure Regulation (SFDR)</a:t>
                      </a:r>
                      <a:endParaRPr lang="en-GB" sz="1100" b="0" dirty="0"/>
                    </a:p>
                    <a:p>
                      <a:pPr marL="171450" indent="-171450">
                        <a:buFont typeface="Arial" panose="020B0604020202020204" pitchFamily="34" charset="0"/>
                        <a:buChar char="•"/>
                      </a:pPr>
                      <a:r>
                        <a:rPr lang="en-GB" sz="1100" b="0" dirty="0">
                          <a:hlinkClick r:id="rId6"/>
                        </a:rPr>
                        <a:t>Global Reporting Initiative (GRI) </a:t>
                      </a:r>
                      <a:endParaRPr lang="en-GB" sz="1100" b="0" dirty="0"/>
                    </a:p>
                  </a:txBody>
                  <a:tcPr marT="45730" marB="457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065362">
                <a:tc vMerge="1">
                  <a:txBody>
                    <a:bodyPr/>
                    <a:lstStyle/>
                    <a:p>
                      <a:endParaRPr lang="en-GB" dirty="0"/>
                    </a:p>
                  </a:txBody>
                  <a:tcPr/>
                </a:tc>
                <a:tc>
                  <a:txBody>
                    <a:bodyPr/>
                    <a:lstStyle/>
                    <a:p>
                      <a:r>
                        <a:rPr lang="en-US" sz="1100" b="1" dirty="0"/>
                        <a:t>Resources</a:t>
                      </a:r>
                    </a:p>
                    <a:p>
                      <a:pPr marL="171450" indent="-171450">
                        <a:buFont typeface="Arial" panose="020B0604020202020204" pitchFamily="34" charset="0"/>
                        <a:buChar char="•"/>
                      </a:pPr>
                      <a:r>
                        <a:rPr lang="en-GB" sz="1100" b="0" dirty="0">
                          <a:hlinkClick r:id="rId7"/>
                        </a:rPr>
                        <a:t>United Nations Principles for Responsible Investment (UNPRI)</a:t>
                      </a:r>
                      <a:endParaRPr lang="en-GB" sz="1100" b="0" dirty="0"/>
                    </a:p>
                    <a:p>
                      <a:pPr marL="171450" indent="-171450">
                        <a:buFont typeface="Arial" panose="020B0604020202020204" pitchFamily="34" charset="0"/>
                        <a:buChar char="•"/>
                      </a:pPr>
                      <a:r>
                        <a:rPr lang="en-GB" sz="1100" b="0" dirty="0">
                          <a:hlinkClick r:id="rId8"/>
                        </a:rPr>
                        <a:t>EU ESG Ratings Provider Regulation</a:t>
                      </a:r>
                      <a:endParaRPr lang="en-GB" sz="1100" b="0" dirty="0"/>
                    </a:p>
                    <a:p>
                      <a:pPr marL="171450" indent="-171450">
                        <a:buFont typeface="Arial" panose="020B0604020202020204" pitchFamily="34" charset="0"/>
                        <a:buChar char="•"/>
                      </a:pPr>
                      <a:r>
                        <a:rPr lang="en-GB" sz="1100" b="0" dirty="0">
                          <a:hlinkClick r:id="rId9"/>
                        </a:rPr>
                        <a:t>"Aggregate Confusion: The Divergence of ESG Ratings" (2022) </a:t>
                      </a:r>
                      <a:endParaRPr lang="en-GB" sz="1100" b="0" dirty="0"/>
                    </a:p>
                  </a:txBody>
                  <a:tcPr marT="45730" marB="457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1097442">
                <a:tc vMerge="1">
                  <a:txBody>
                    <a:bodyPr/>
                    <a:lstStyle/>
                    <a:p>
                      <a:endParaRPr lang="en-GB" dirty="0"/>
                    </a:p>
                  </a:txBody>
                  <a:tcPr/>
                </a:tc>
                <a:tc>
                  <a:txBody>
                    <a:bodyPr/>
                    <a:lstStyle/>
                    <a:p>
                      <a:r>
                        <a:rPr lang="en-US" sz="1100" b="1" dirty="0"/>
                        <a:t>Common concerns/Issues for SS</a:t>
                      </a:r>
                    </a:p>
                    <a:p>
                      <a:pPr marL="171450" indent="-171450">
                        <a:buFont typeface="Arial" panose="020B0604020202020204" pitchFamily="34" charset="0"/>
                        <a:buChar char="•"/>
                      </a:pPr>
                      <a:r>
                        <a:rPr lang="en-GB" sz="1100" b="0" dirty="0"/>
                        <a:t>Availability of relevant asset/fund data</a:t>
                      </a:r>
                    </a:p>
                    <a:p>
                      <a:pPr marL="171450" indent="-171450">
                        <a:buFont typeface="Arial" panose="020B0604020202020204" pitchFamily="34" charset="0"/>
                        <a:buChar char="•"/>
                      </a:pPr>
                      <a:r>
                        <a:rPr lang="en-GB" sz="1100" b="0" dirty="0"/>
                        <a:t>Use of estimated data (where actual data is unavailable)</a:t>
                      </a:r>
                    </a:p>
                    <a:p>
                      <a:pPr marL="171450" indent="-171450">
                        <a:buFont typeface="Arial" panose="020B0604020202020204" pitchFamily="34" charset="0"/>
                        <a:buChar char="•"/>
                      </a:pPr>
                      <a:r>
                        <a:rPr lang="en-GB" sz="1100" b="0" dirty="0"/>
                        <a:t>Data costs can be high for securities services (and therefore clients)</a:t>
                      </a:r>
                    </a:p>
                    <a:p>
                      <a:pPr marL="171450" indent="-171450">
                        <a:buFont typeface="Arial" panose="020B0604020202020204" pitchFamily="34" charset="0"/>
                        <a:buChar char="•"/>
                      </a:pPr>
                      <a:r>
                        <a:rPr lang="en-GB" sz="1100" b="0" dirty="0"/>
                        <a:t>Consistency is a challenge with frequent changes and updates </a:t>
                      </a:r>
                    </a:p>
                    <a:p>
                      <a:pPr marL="171450" indent="-171450">
                        <a:buFont typeface="Arial" panose="020B0604020202020204" pitchFamily="34" charset="0"/>
                        <a:buChar char="•"/>
                      </a:pPr>
                      <a:r>
                        <a:rPr lang="en-GB" sz="1100" b="0" dirty="0"/>
                        <a:t>Custom requirements for clients require much more data optionality</a:t>
                      </a:r>
                    </a:p>
                  </a:txBody>
                  <a:tcPr marT="45730" marB="457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23568" name="Title 1">
            <a:extLst>
              <a:ext uri="{FF2B5EF4-FFF2-40B4-BE49-F238E27FC236}">
                <a16:creationId xmlns:a16="http://schemas.microsoft.com/office/drawing/2014/main" id="{07B690FD-DAA9-B372-A497-E1289860B10C}"/>
              </a:ext>
            </a:extLst>
          </p:cNvPr>
          <p:cNvSpPr>
            <a:spLocks noGrp="1" noChangeArrowheads="1"/>
          </p:cNvSpPr>
          <p:nvPr>
            <p:ph type="title"/>
          </p:nvPr>
        </p:nvSpPr>
        <p:spPr>
          <a:xfrm>
            <a:off x="838200" y="365125"/>
            <a:ext cx="10604500" cy="661988"/>
          </a:xfrm>
        </p:spPr>
        <p:txBody>
          <a:bodyPr/>
          <a:lstStyle/>
          <a:p>
            <a:pPr eaLnBrk="1" hangingPunct="1"/>
            <a:r>
              <a:rPr lang="en-US" altLang="en-GB" sz="3200" b="1" i="1"/>
              <a:t>Compliance Monitoring</a:t>
            </a:r>
            <a:endParaRPr lang="en-GB" altLang="en-GB" sz="3200" b="1" i="1"/>
          </a:p>
        </p:txBody>
      </p:sp>
      <p:sp>
        <p:nvSpPr>
          <p:cNvPr id="5" name="Title 1">
            <a:extLst>
              <a:ext uri="{FF2B5EF4-FFF2-40B4-BE49-F238E27FC236}">
                <a16:creationId xmlns:a16="http://schemas.microsoft.com/office/drawing/2014/main" id="{C04C7A56-C4D4-3F02-D9EF-CB51038D38B4}"/>
              </a:ext>
            </a:extLst>
          </p:cNvPr>
          <p:cNvSpPr txBox="1">
            <a:spLocks/>
          </p:cNvSpPr>
          <p:nvPr/>
        </p:nvSpPr>
        <p:spPr>
          <a:xfrm>
            <a:off x="838200" y="1027113"/>
            <a:ext cx="10604500" cy="661987"/>
          </a:xfrm>
          <a:prstGeom prst="rect">
            <a:avLst/>
          </a:prstGeom>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i="1" dirty="0"/>
              <a:t>Client Requirements</a:t>
            </a:r>
            <a:endParaRPr lang="en-GB" sz="2000" i="1" dirty="0"/>
          </a:p>
        </p:txBody>
      </p:sp>
      <p:graphicFrame>
        <p:nvGraphicFramePr>
          <p:cNvPr id="7" name="Table 7">
            <a:extLst>
              <a:ext uri="{FF2B5EF4-FFF2-40B4-BE49-F238E27FC236}">
                <a16:creationId xmlns:a16="http://schemas.microsoft.com/office/drawing/2014/main" id="{43EF4330-CE2B-74E4-2BBB-FFF0B95320CF}"/>
              </a:ext>
            </a:extLst>
          </p:cNvPr>
          <p:cNvGraphicFramePr>
            <a:graphicFrameLocks noGrp="1"/>
          </p:cNvGraphicFramePr>
          <p:nvPr/>
        </p:nvGraphicFramePr>
        <p:xfrm>
          <a:off x="6096000" y="6332538"/>
          <a:ext cx="5257800" cy="427037"/>
        </p:xfrm>
        <a:graphic>
          <a:graphicData uri="http://schemas.openxmlformats.org/drawingml/2006/table">
            <a:tbl>
              <a:tblPr firstRow="1" bandRow="1">
                <a:tableStyleId>{BC89EF96-8CEA-46FF-86C4-4CE0E7609802}</a:tableStyleId>
              </a:tblPr>
              <a:tblGrid>
                <a:gridCol w="1314450">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3144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tblGrid>
              <a:tr h="427037">
                <a:tc>
                  <a:txBody>
                    <a:bodyPr/>
                    <a:lstStyle/>
                    <a:p>
                      <a:r>
                        <a:rPr lang="en-US" sz="1100" b="0" dirty="0"/>
                        <a:t>Published by:</a:t>
                      </a:r>
                      <a:endParaRPr lang="en-GB" sz="1100" b="0" dirty="0"/>
                    </a:p>
                  </a:txBody>
                  <a:tcPr marT="45778" marB="45778">
                    <a:solidFill>
                      <a:schemeClr val="accent4">
                        <a:lumMod val="20000"/>
                        <a:lumOff val="80000"/>
                      </a:schemeClr>
                    </a:solidFill>
                  </a:tcPr>
                </a:tc>
                <a:tc>
                  <a:txBody>
                    <a:bodyPr/>
                    <a:lstStyle/>
                    <a:p>
                      <a:r>
                        <a:rPr lang="en-US" sz="1100" b="0" dirty="0"/>
                        <a:t>Pete Cox / </a:t>
                      </a:r>
                    </a:p>
                    <a:p>
                      <a:r>
                        <a:rPr lang="en-US" sz="1100" b="0" dirty="0"/>
                        <a:t>Jean-Marc Guiteau</a:t>
                      </a:r>
                      <a:endParaRPr lang="en-GB" sz="1100" b="0" dirty="0"/>
                    </a:p>
                  </a:txBody>
                  <a:tcPr marT="45778" marB="45778">
                    <a:solidFill>
                      <a:schemeClr val="accent4">
                        <a:lumMod val="20000"/>
                        <a:lumOff val="80000"/>
                      </a:schemeClr>
                    </a:solidFill>
                  </a:tcPr>
                </a:tc>
                <a:tc>
                  <a:txBody>
                    <a:bodyPr/>
                    <a:lstStyle/>
                    <a:p>
                      <a:r>
                        <a:rPr lang="en-US" sz="1100" b="0" dirty="0"/>
                        <a:t>Last Updated:</a:t>
                      </a:r>
                      <a:endParaRPr lang="en-GB" sz="1100" b="0" dirty="0"/>
                    </a:p>
                  </a:txBody>
                  <a:tcPr marT="45778" marB="45778">
                    <a:solidFill>
                      <a:schemeClr val="accent4">
                        <a:lumMod val="20000"/>
                        <a:lumOff val="80000"/>
                      </a:schemeClr>
                    </a:solidFill>
                  </a:tcPr>
                </a:tc>
                <a:tc>
                  <a:txBody>
                    <a:bodyPr/>
                    <a:lstStyle/>
                    <a:p>
                      <a:r>
                        <a:rPr lang="en-GB" sz="1100" b="0" dirty="0"/>
                        <a:t>September</a:t>
                      </a:r>
                    </a:p>
                    <a:p>
                      <a:r>
                        <a:rPr lang="en-GB" sz="1100" b="0" dirty="0"/>
                        <a:t>2024</a:t>
                      </a:r>
                    </a:p>
                  </a:txBody>
                  <a:tcPr marT="45778" marB="45778">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EE4E5E5A-8C38-217F-F4AD-B1489CC49318}"/>
              </a:ext>
            </a:extLst>
          </p:cNvPr>
          <p:cNvGraphicFramePr>
            <a:graphicFrameLocks noGrp="1"/>
          </p:cNvGraphicFramePr>
          <p:nvPr/>
        </p:nvGraphicFramePr>
        <p:xfrm>
          <a:off x="838200" y="1103313"/>
          <a:ext cx="10955338" cy="5357942"/>
        </p:xfrm>
        <a:graphic>
          <a:graphicData uri="http://schemas.openxmlformats.org/drawingml/2006/table">
            <a:tbl>
              <a:tblPr firstRow="1" bandRow="1">
                <a:tableStyleId>{BC89EF96-8CEA-46FF-86C4-4CE0E7609802}</a:tableStyleId>
              </a:tblPr>
              <a:tblGrid>
                <a:gridCol w="5279265">
                  <a:extLst>
                    <a:ext uri="{9D8B030D-6E8A-4147-A177-3AD203B41FA5}">
                      <a16:colId xmlns:a16="http://schemas.microsoft.com/office/drawing/2014/main" val="20000"/>
                    </a:ext>
                  </a:extLst>
                </a:gridCol>
                <a:gridCol w="5676073">
                  <a:extLst>
                    <a:ext uri="{9D8B030D-6E8A-4147-A177-3AD203B41FA5}">
                      <a16:colId xmlns:a16="http://schemas.microsoft.com/office/drawing/2014/main" val="20001"/>
                    </a:ext>
                  </a:extLst>
                </a:gridCol>
              </a:tblGrid>
              <a:tr h="1426058">
                <a:tc gridSpan="2">
                  <a:txBody>
                    <a:bodyPr/>
                    <a:lstStyle/>
                    <a:p>
                      <a:r>
                        <a:rPr lang="en-US" sz="1100" dirty="0"/>
                        <a:t>Summary</a:t>
                      </a:r>
                    </a:p>
                    <a:p>
                      <a:r>
                        <a:rPr lang="en-US" sz="1100" b="0" dirty="0"/>
                        <a:t>In the post trade industry clients increasingly expect their service providers to adhere to robust ESG standards. Stakeholders are increasingly focused on how companies conduct their business, how it is impacting the world and what contributions they make to the society. Validating third parties and vendors on their ESG strategies helps mitigate long-term risks to organizations. To mitigate reputational damage, its advised that ESG should be part of the cyclical due diligence process or when onboarding a new third party. </a:t>
                      </a:r>
                    </a:p>
                    <a:p>
                      <a:r>
                        <a:rPr lang="en-US" sz="1100" b="0" dirty="0"/>
                        <a:t>From a client point of view, ideally the third parties should use standardized ESG metrics, to make the comparison between different third parties easier and more straight forward.  </a:t>
                      </a:r>
                    </a:p>
                    <a:p>
                      <a:r>
                        <a:rPr lang="en-US" sz="1100" b="0" dirty="0"/>
                        <a:t>AFME Due Diligence Questionnaire, which is a Post Trade Industry standard due diligence questionnaire template, has incorporated a ESG section, with high-level coverage on Environmental, Social and Governance. </a:t>
                      </a:r>
                    </a:p>
                  </a:txBody>
                  <a:tcPr marL="91443" marR="91443" marT="45702" marB="4570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10000"/>
                  </a:ext>
                </a:extLst>
              </a:tr>
              <a:tr h="1057639">
                <a:tc rowSpan="3">
                  <a:txBody>
                    <a:bodyPr/>
                    <a:lstStyle/>
                    <a:p>
                      <a:r>
                        <a:rPr lang="en-US" sz="1100" b="1" dirty="0"/>
                        <a:t>Key Data Elements/Flow</a:t>
                      </a:r>
                    </a:p>
                    <a:p>
                      <a:endParaRPr lang="en-US" sz="1100" b="1" dirty="0"/>
                    </a:p>
                    <a:p>
                      <a:r>
                        <a:rPr lang="en-GB" sz="1000" b="1" dirty="0"/>
                        <a:t>ESG action plan</a:t>
                      </a:r>
                    </a:p>
                    <a:p>
                      <a:r>
                        <a:rPr lang="en-GB" sz="1000" b="0" dirty="0"/>
                        <a:t>ESG and CSR reporting</a:t>
                      </a:r>
                    </a:p>
                    <a:p>
                      <a:r>
                        <a:rPr lang="en-GB" sz="1000" b="0" dirty="0"/>
                        <a:t>ESG company policy</a:t>
                      </a:r>
                    </a:p>
                    <a:p>
                      <a:r>
                        <a:rPr lang="en-GB" sz="1000" b="0" dirty="0"/>
                        <a:t>ESG initiatives (UN Global Compact, Net Zero Banking Alliance etc)</a:t>
                      </a:r>
                    </a:p>
                    <a:p>
                      <a:r>
                        <a:rPr lang="en-GB" sz="1000" b="0" dirty="0"/>
                        <a:t>ESG awareness training</a:t>
                      </a:r>
                    </a:p>
                    <a:p>
                      <a:r>
                        <a:rPr lang="en-GB" sz="1000" b="0" dirty="0"/>
                        <a:t>Net zero target – external evaluator</a:t>
                      </a:r>
                    </a:p>
                    <a:p>
                      <a:endParaRPr lang="en-GB" sz="1000" b="0" dirty="0"/>
                    </a:p>
                    <a:p>
                      <a:r>
                        <a:rPr lang="en-GB" sz="1000" b="1" dirty="0"/>
                        <a:t>Environment</a:t>
                      </a:r>
                    </a:p>
                    <a:p>
                      <a:r>
                        <a:rPr lang="en-GB" sz="1000" b="0" dirty="0"/>
                        <a:t>Policy on environment</a:t>
                      </a:r>
                    </a:p>
                    <a:p>
                      <a:r>
                        <a:rPr lang="en-GB" sz="1000" b="0" dirty="0"/>
                        <a:t>Initiatives linked to environment</a:t>
                      </a:r>
                    </a:p>
                    <a:p>
                      <a:r>
                        <a:rPr lang="en-GB" sz="1000" b="0" dirty="0"/>
                        <a:t>Net zero target plan</a:t>
                      </a:r>
                    </a:p>
                    <a:p>
                      <a:r>
                        <a:rPr lang="en-GB" sz="1000" b="0" dirty="0"/>
                        <a:t>Policies for emissions reduction</a:t>
                      </a:r>
                    </a:p>
                    <a:p>
                      <a:endParaRPr lang="en-GB" sz="1000" b="1" dirty="0"/>
                    </a:p>
                    <a:p>
                      <a:r>
                        <a:rPr lang="en-GB" sz="1000" b="1" dirty="0"/>
                        <a:t>Social</a:t>
                      </a:r>
                    </a:p>
                    <a:p>
                      <a:r>
                        <a:rPr lang="en-GB" sz="1000" b="0" dirty="0"/>
                        <a:t>Equal opportunity</a:t>
                      </a:r>
                    </a:p>
                    <a:p>
                      <a:r>
                        <a:rPr lang="en-GB" sz="1000" b="0" dirty="0"/>
                        <a:t>Policy coverage (health, safety, equal opportunity)</a:t>
                      </a:r>
                    </a:p>
                    <a:p>
                      <a:r>
                        <a:rPr lang="en-GB" sz="1000" b="0" dirty="0"/>
                        <a:t>CSR in procurement policy</a:t>
                      </a:r>
                    </a:p>
                    <a:p>
                      <a:r>
                        <a:rPr lang="en-GB" sz="1000" b="0" dirty="0"/>
                        <a:t>Statement on modern slavery</a:t>
                      </a:r>
                    </a:p>
                    <a:p>
                      <a:endParaRPr lang="en-GB" sz="1000" b="0" dirty="0"/>
                    </a:p>
                    <a:p>
                      <a:r>
                        <a:rPr lang="en-GB" sz="1000" b="1" dirty="0"/>
                        <a:t>Governance</a:t>
                      </a:r>
                    </a:p>
                    <a:p>
                      <a:r>
                        <a:rPr lang="en-GB" sz="1000" b="0" dirty="0"/>
                        <a:t>Board composition</a:t>
                      </a:r>
                    </a:p>
                    <a:p>
                      <a:r>
                        <a:rPr lang="en-GB" sz="1000" b="0" dirty="0"/>
                        <a:t>Meeting frequency </a:t>
                      </a:r>
                    </a:p>
                    <a:p>
                      <a:r>
                        <a:rPr lang="en-GB" sz="1000" b="0" dirty="0"/>
                        <a:t>Evaluation on effectiveness</a:t>
                      </a:r>
                      <a:endParaRPr lang="en-GB" sz="1100" b="0" dirty="0"/>
                    </a:p>
                  </a:txBody>
                  <a:tcPr marL="91443" marR="91443" marT="45702" marB="4570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20000"/>
                        <a:lumOff val="80000"/>
                        <a:alpha val="20000"/>
                      </a:schemeClr>
                    </a:solidFill>
                  </a:tcPr>
                </a:tc>
                <a:tc>
                  <a:txBody>
                    <a:bodyPr/>
                    <a:lstStyle/>
                    <a:p>
                      <a:r>
                        <a:rPr lang="en-US" sz="1100" b="1" dirty="0"/>
                        <a:t>Published Standards</a:t>
                      </a:r>
                    </a:p>
                    <a:p>
                      <a:r>
                        <a:rPr lang="en-US" sz="1100" b="0" dirty="0"/>
                        <a:t>International Sustainability Standards Board (ISSB)</a:t>
                      </a:r>
                    </a:p>
                    <a:p>
                      <a:r>
                        <a:rPr lang="en-US" sz="1100" b="0" dirty="0"/>
                        <a:t>Sustainability Accounting Standards Board (SASB)</a:t>
                      </a:r>
                    </a:p>
                    <a:p>
                      <a:r>
                        <a:rPr lang="en-US" sz="1100" b="0" kern="1200" dirty="0">
                          <a:solidFill>
                            <a:schemeClr val="tx1"/>
                          </a:solidFill>
                          <a:latin typeface="+mn-lt"/>
                          <a:ea typeface="+mn-ea"/>
                          <a:cs typeface="+mn-cs"/>
                        </a:rPr>
                        <a:t>Global Reporting Initiative (GRI)</a:t>
                      </a:r>
                    </a:p>
                    <a:p>
                      <a:r>
                        <a:rPr lang="en-US" sz="1100" b="0" kern="1200" dirty="0">
                          <a:solidFill>
                            <a:schemeClr val="tx1"/>
                          </a:solidFill>
                          <a:latin typeface="+mn-lt"/>
                          <a:ea typeface="+mn-ea"/>
                          <a:cs typeface="+mn-cs"/>
                        </a:rPr>
                        <a:t>Principles for Responsible Investment (PRI)</a:t>
                      </a:r>
                    </a:p>
                  </a:txBody>
                  <a:tcPr marL="91443" marR="91443" marT="45702" marB="4570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057639">
                <a:tc vMerge="1">
                  <a:txBody>
                    <a:bodyPr/>
                    <a:lstStyle/>
                    <a:p>
                      <a:endParaRPr lang="en-GB" dirty="0"/>
                    </a:p>
                  </a:txBody>
                  <a:tcPr/>
                </a:tc>
                <a:tc>
                  <a:txBody>
                    <a:bodyPr/>
                    <a:lstStyle/>
                    <a:p>
                      <a:r>
                        <a:rPr lang="en-US" sz="1100" b="1" dirty="0"/>
                        <a:t>Resources</a:t>
                      </a:r>
                    </a:p>
                    <a:p>
                      <a:r>
                        <a:rPr lang="de-CH" sz="1100" b="0" dirty="0"/>
                        <a:t>AFME Due Diligence </a:t>
                      </a:r>
                      <a:r>
                        <a:rPr lang="de-CH" sz="1100" b="0" dirty="0" err="1"/>
                        <a:t>Questionnaire</a:t>
                      </a:r>
                      <a:r>
                        <a:rPr lang="de-CH" sz="1100" b="0" dirty="0"/>
                        <a:t> </a:t>
                      </a:r>
                      <a:endParaRPr lang="en-US" sz="1100" b="0" dirty="0"/>
                    </a:p>
                  </a:txBody>
                  <a:tcPr marL="91443" marR="91443" marT="45702" marB="4570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1816476">
                <a:tc vMerge="1">
                  <a:txBody>
                    <a:bodyPr/>
                    <a:lstStyle/>
                    <a:p>
                      <a:endParaRPr lang="en-GB" dirty="0"/>
                    </a:p>
                  </a:txBody>
                  <a:tcPr/>
                </a:tc>
                <a:tc>
                  <a:txBody>
                    <a:bodyPr/>
                    <a:lstStyle/>
                    <a:p>
                      <a:r>
                        <a:rPr lang="en-US" sz="1100" b="1" dirty="0"/>
                        <a:t>Common concerns/Issues for SS</a:t>
                      </a:r>
                    </a:p>
                    <a:p>
                      <a:r>
                        <a:rPr lang="en-US" sz="1000" b="1" dirty="0"/>
                        <a:t>Data: </a:t>
                      </a:r>
                      <a:r>
                        <a:rPr lang="en-US" sz="1000" b="0" dirty="0"/>
                        <a:t>How do you collect the right data set and documents from the third parties and how do you assess the output correctly.</a:t>
                      </a:r>
                    </a:p>
                    <a:p>
                      <a:endParaRPr lang="en-US" sz="1000" b="1" dirty="0"/>
                    </a:p>
                    <a:p>
                      <a:r>
                        <a:rPr lang="en-US" sz="1000" b="1" dirty="0"/>
                        <a:t>Quantifying any findings</a:t>
                      </a:r>
                      <a:r>
                        <a:rPr lang="en-US" sz="1000" b="0" dirty="0"/>
                        <a:t>: ESG data often focus on qualitative information, which can be difficult convert into quantitative impact. </a:t>
                      </a:r>
                    </a:p>
                    <a:p>
                      <a:endParaRPr lang="en-US" sz="1000" b="1" dirty="0"/>
                    </a:p>
                    <a:p>
                      <a:r>
                        <a:rPr lang="en-US" sz="1000" b="1" dirty="0"/>
                        <a:t>The scope: </a:t>
                      </a:r>
                      <a:r>
                        <a:rPr lang="en-US" sz="1000" b="0" dirty="0"/>
                        <a:t>ESG covers a wide range of topics from greenhouse gas emissions and climate change to child labor and ethics. All topics might not be relevant for your due diligence or third party. To define a meaningful and manageable scope for your ESG due diligence might be challenging. </a:t>
                      </a:r>
                    </a:p>
                    <a:p>
                      <a:endParaRPr lang="en-US" sz="1000" b="0" dirty="0"/>
                    </a:p>
                  </a:txBody>
                  <a:tcPr marL="91443" marR="91443" marT="45702" marB="4570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25616" name="Title 1">
            <a:extLst>
              <a:ext uri="{FF2B5EF4-FFF2-40B4-BE49-F238E27FC236}">
                <a16:creationId xmlns:a16="http://schemas.microsoft.com/office/drawing/2014/main" id="{7ECD8362-7B95-D1E5-CDB1-2FA4A7ACA41A}"/>
              </a:ext>
            </a:extLst>
          </p:cNvPr>
          <p:cNvSpPr>
            <a:spLocks noGrp="1" noChangeArrowheads="1"/>
          </p:cNvSpPr>
          <p:nvPr>
            <p:ph type="title"/>
          </p:nvPr>
        </p:nvSpPr>
        <p:spPr>
          <a:xfrm>
            <a:off x="838200" y="184150"/>
            <a:ext cx="10604500" cy="661988"/>
          </a:xfrm>
        </p:spPr>
        <p:txBody>
          <a:bodyPr/>
          <a:lstStyle/>
          <a:p>
            <a:pPr eaLnBrk="1" hangingPunct="1"/>
            <a:r>
              <a:rPr lang="en-US" altLang="en-GB" sz="3200" b="1"/>
              <a:t>Due diligence/ESG credential evaluation</a:t>
            </a:r>
            <a:endParaRPr lang="en-GB" altLang="en-GB" sz="3200" b="1"/>
          </a:p>
        </p:txBody>
      </p:sp>
      <p:sp>
        <p:nvSpPr>
          <p:cNvPr id="5" name="Title 1">
            <a:extLst>
              <a:ext uri="{FF2B5EF4-FFF2-40B4-BE49-F238E27FC236}">
                <a16:creationId xmlns:a16="http://schemas.microsoft.com/office/drawing/2014/main" id="{D5AB9F20-B452-7C69-BB2E-7F2B83707652}"/>
              </a:ext>
            </a:extLst>
          </p:cNvPr>
          <p:cNvSpPr txBox="1">
            <a:spLocks/>
          </p:cNvSpPr>
          <p:nvPr/>
        </p:nvSpPr>
        <p:spPr>
          <a:xfrm>
            <a:off x="838200" y="625475"/>
            <a:ext cx="10604500" cy="661988"/>
          </a:xfrm>
          <a:prstGeom prst="rect">
            <a:avLst/>
          </a:prstGeom>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dirty="0"/>
              <a:t>Client Requirements</a:t>
            </a:r>
            <a:endParaRPr lang="en-GB" sz="2000" dirty="0"/>
          </a:p>
        </p:txBody>
      </p:sp>
      <p:graphicFrame>
        <p:nvGraphicFramePr>
          <p:cNvPr id="8" name="Table 7">
            <a:extLst>
              <a:ext uri="{FF2B5EF4-FFF2-40B4-BE49-F238E27FC236}">
                <a16:creationId xmlns:a16="http://schemas.microsoft.com/office/drawing/2014/main" id="{F8D7825A-12F9-A8FC-3A51-A52DA3555F73}"/>
              </a:ext>
            </a:extLst>
          </p:cNvPr>
          <p:cNvGraphicFramePr>
            <a:graphicFrameLocks noGrp="1"/>
          </p:cNvGraphicFramePr>
          <p:nvPr/>
        </p:nvGraphicFramePr>
        <p:xfrm>
          <a:off x="6184900" y="6532563"/>
          <a:ext cx="5257800" cy="268287"/>
        </p:xfrm>
        <a:graphic>
          <a:graphicData uri="http://schemas.openxmlformats.org/drawingml/2006/table">
            <a:tbl>
              <a:tblPr firstRow="1" bandRow="1">
                <a:tableStyleId>{BC89EF96-8CEA-46FF-86C4-4CE0E7609802}</a:tableStyleId>
              </a:tblPr>
              <a:tblGrid>
                <a:gridCol w="1314450">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3144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tblGrid>
              <a:tr h="268287">
                <a:tc>
                  <a:txBody>
                    <a:bodyPr/>
                    <a:lstStyle/>
                    <a:p>
                      <a:r>
                        <a:rPr lang="en-US" sz="1100" b="0" dirty="0"/>
                        <a:t>Published by:</a:t>
                      </a:r>
                      <a:endParaRPr lang="en-GB" sz="1100" b="0" dirty="0"/>
                    </a:p>
                  </a:txBody>
                  <a:tcPr marT="45751" marB="45751">
                    <a:solidFill>
                      <a:schemeClr val="accent4">
                        <a:lumMod val="20000"/>
                        <a:lumOff val="80000"/>
                      </a:schemeClr>
                    </a:solidFill>
                  </a:tcPr>
                </a:tc>
                <a:tc>
                  <a:txBody>
                    <a:bodyPr/>
                    <a:lstStyle/>
                    <a:p>
                      <a:r>
                        <a:rPr lang="en-GB" sz="1100" b="0" dirty="0"/>
                        <a:t>Louise Colfach</a:t>
                      </a:r>
                    </a:p>
                  </a:txBody>
                  <a:tcPr marT="45751" marB="45751">
                    <a:solidFill>
                      <a:schemeClr val="accent4">
                        <a:lumMod val="20000"/>
                        <a:lumOff val="80000"/>
                      </a:schemeClr>
                    </a:solidFill>
                  </a:tcPr>
                </a:tc>
                <a:tc>
                  <a:txBody>
                    <a:bodyPr/>
                    <a:lstStyle/>
                    <a:p>
                      <a:r>
                        <a:rPr lang="en-US" sz="1100" b="0" dirty="0"/>
                        <a:t>Last Updated</a:t>
                      </a:r>
                      <a:endParaRPr lang="en-GB" sz="1100" b="0" dirty="0"/>
                    </a:p>
                  </a:txBody>
                  <a:tcPr marT="45751" marB="45751">
                    <a:solidFill>
                      <a:schemeClr val="accent4">
                        <a:lumMod val="20000"/>
                        <a:lumOff val="80000"/>
                      </a:schemeClr>
                    </a:solidFill>
                  </a:tcPr>
                </a:tc>
                <a:tc>
                  <a:txBody>
                    <a:bodyPr/>
                    <a:lstStyle/>
                    <a:p>
                      <a:r>
                        <a:rPr lang="en-GB" sz="1100" b="0" dirty="0"/>
                        <a:t>29.10.2024</a:t>
                      </a:r>
                    </a:p>
                  </a:txBody>
                  <a:tcPr marT="45751" marB="45751">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a:extLst>
              <a:ext uri="{FF2B5EF4-FFF2-40B4-BE49-F238E27FC236}">
                <a16:creationId xmlns:a16="http://schemas.microsoft.com/office/drawing/2014/main" id="{F4B0E63D-BCF8-8376-A6CD-C40A5BD0276D}"/>
              </a:ext>
            </a:extLst>
          </p:cNvPr>
          <p:cNvSpPr>
            <a:spLocks noGrp="1" noChangeArrowheads="1"/>
          </p:cNvSpPr>
          <p:nvPr>
            <p:ph type="title"/>
          </p:nvPr>
        </p:nvSpPr>
        <p:spPr/>
        <p:txBody>
          <a:bodyPr/>
          <a:lstStyle/>
          <a:p>
            <a:r>
              <a:rPr lang="en-US" altLang="en-US"/>
              <a:t>SS Supply Chain</a:t>
            </a:r>
            <a:endParaRPr lang="en-GB"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801E0139-09EA-288C-E4F8-F6653DEEB000}"/>
              </a:ext>
            </a:extLst>
          </p:cNvPr>
          <p:cNvGraphicFramePr>
            <a:graphicFrameLocks noGrp="1"/>
          </p:cNvGraphicFramePr>
          <p:nvPr/>
        </p:nvGraphicFramePr>
        <p:xfrm>
          <a:off x="352425" y="927100"/>
          <a:ext cx="11376025" cy="5480059"/>
        </p:xfrm>
        <a:graphic>
          <a:graphicData uri="http://schemas.openxmlformats.org/drawingml/2006/table">
            <a:tbl>
              <a:tblPr firstRow="1" bandRow="1">
                <a:tableStyleId>{BC89EF96-8CEA-46FF-86C4-4CE0E7609802}</a:tableStyleId>
              </a:tblPr>
              <a:tblGrid>
                <a:gridCol w="4882837">
                  <a:extLst>
                    <a:ext uri="{9D8B030D-6E8A-4147-A177-3AD203B41FA5}">
                      <a16:colId xmlns:a16="http://schemas.microsoft.com/office/drawing/2014/main" val="20000"/>
                    </a:ext>
                  </a:extLst>
                </a:gridCol>
                <a:gridCol w="6493188">
                  <a:extLst>
                    <a:ext uri="{9D8B030D-6E8A-4147-A177-3AD203B41FA5}">
                      <a16:colId xmlns:a16="http://schemas.microsoft.com/office/drawing/2014/main" val="20001"/>
                    </a:ext>
                  </a:extLst>
                </a:gridCol>
              </a:tblGrid>
              <a:tr h="1021073">
                <a:tc gridSpan="2">
                  <a:txBody>
                    <a:bodyPr/>
                    <a:lstStyle/>
                    <a:p>
                      <a:r>
                        <a:rPr lang="en-US" sz="1100" dirty="0"/>
                        <a:t>Summary</a:t>
                      </a:r>
                    </a:p>
                    <a:p>
                      <a:r>
                        <a:rPr lang="en-US" altLang="zh-CN" sz="1000" b="0" i="0" kern="1200" dirty="0">
                          <a:solidFill>
                            <a:schemeClr val="tx1"/>
                          </a:solidFill>
                          <a:effectLst/>
                          <a:latin typeface="+mn-lt"/>
                          <a:ea typeface="+mn-ea"/>
                          <a:cs typeface="+mn-cs"/>
                        </a:rPr>
                        <a:t>Due diligence in the ESG supply chain is a critical process aimed at identifying, assessing, and managing risks related to environmental, social, and governance factors within a company’s supply chain. This process ensures that a company’s suppliers adhere to ESG standards and helps mitigate potential risks such as environmental degradation, labor violations, and governance lapses. Due diligence involves collecting comprehensive data from suppliers, evaluating their ESG practices, and ensuring compliance with established standards. This proactive approach not only protects the company’s reputation but also promotes sustainable and ethical practices across the supply chain.</a:t>
                      </a:r>
                    </a:p>
                    <a:p>
                      <a:r>
                        <a:rPr lang="en-US" sz="1000" b="0" i="0" kern="1200" dirty="0">
                          <a:solidFill>
                            <a:schemeClr val="tx1"/>
                          </a:solidFill>
                          <a:effectLst/>
                          <a:latin typeface="+mn-lt"/>
                          <a:ea typeface="+mn-ea"/>
                          <a:cs typeface="+mn-cs"/>
                        </a:rPr>
                        <a:t>The due diligence process should help to ensure that the data is credible, accurate and aligned to the strategic goals.</a:t>
                      </a:r>
                      <a:endParaRPr lang="en-US" sz="100" dirty="0"/>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10000"/>
                  </a:ext>
                </a:extLst>
              </a:tr>
              <a:tr h="1173473">
                <a:tc rowSpan="3">
                  <a:txBody>
                    <a:bodyPr/>
                    <a:lstStyle/>
                    <a:p>
                      <a:r>
                        <a:rPr lang="en-US" altLang="zh-CN" sz="1000" b="1" i="0" kern="1200" dirty="0">
                          <a:solidFill>
                            <a:schemeClr val="tx1"/>
                          </a:solidFill>
                          <a:effectLst/>
                          <a:latin typeface="+mn-lt"/>
                          <a:ea typeface="+mn-ea"/>
                          <a:cs typeface="+mn-cs"/>
                        </a:rPr>
                        <a:t>Key Elements:</a:t>
                      </a: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Environmental Impact Data:</a:t>
                      </a:r>
                      <a:r>
                        <a:rPr lang="en-US" altLang="zh-CN" sz="1000" b="0" i="0" kern="1200" dirty="0">
                          <a:solidFill>
                            <a:schemeClr val="tx1"/>
                          </a:solidFill>
                          <a:effectLst/>
                          <a:latin typeface="+mn-lt"/>
                          <a:ea typeface="+mn-ea"/>
                          <a:cs typeface="+mn-cs"/>
                        </a:rPr>
                        <a:t> Information on emissions, resource consumption, waste management, and energy use of suppliers.</a:t>
                      </a:r>
                    </a:p>
                    <a:p>
                      <a:pPr marL="0" indent="0">
                        <a:buFont typeface="Arial" panose="020B0604020202020204" pitchFamily="34" charset="0"/>
                        <a:buNone/>
                      </a:pP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Social Compliance Data:</a:t>
                      </a:r>
                      <a:r>
                        <a:rPr lang="en-US" altLang="zh-CN" sz="1000" b="0" i="0" kern="1200" dirty="0">
                          <a:solidFill>
                            <a:schemeClr val="tx1"/>
                          </a:solidFill>
                          <a:effectLst/>
                          <a:latin typeface="+mn-lt"/>
                          <a:ea typeface="+mn-ea"/>
                          <a:cs typeface="+mn-cs"/>
                        </a:rPr>
                        <a:t> Data on labor practices, human rights adherence, workplace safety, and community engagement.</a:t>
                      </a:r>
                    </a:p>
                    <a:p>
                      <a:pPr marL="171450" indent="-171450">
                        <a:buFont typeface="Arial" panose="020B0604020202020204" pitchFamily="34" charset="0"/>
                        <a:buChar char="•"/>
                      </a:pP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Governance Practices:</a:t>
                      </a:r>
                      <a:r>
                        <a:rPr lang="en-US" altLang="zh-CN" sz="1000" b="0" i="0" kern="1200" dirty="0">
                          <a:solidFill>
                            <a:schemeClr val="tx1"/>
                          </a:solidFill>
                          <a:effectLst/>
                          <a:latin typeface="+mn-lt"/>
                          <a:ea typeface="+mn-ea"/>
                          <a:cs typeface="+mn-cs"/>
                        </a:rPr>
                        <a:t> Assessment of supplier governance structures, including anti-corruption measures, transparency, and ethical policies.</a:t>
                      </a:r>
                    </a:p>
                    <a:p>
                      <a:pPr marL="171450" indent="-171450">
                        <a:buFont typeface="Arial" panose="020B0604020202020204" pitchFamily="34" charset="0"/>
                        <a:buChar char="•"/>
                      </a:pP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Risk Assessment Reports:</a:t>
                      </a:r>
                      <a:r>
                        <a:rPr lang="en-US" altLang="zh-CN" sz="1000" b="0" i="0" kern="1200" dirty="0">
                          <a:solidFill>
                            <a:schemeClr val="tx1"/>
                          </a:solidFill>
                          <a:effectLst/>
                          <a:latin typeface="+mn-lt"/>
                          <a:ea typeface="+mn-ea"/>
                          <a:cs typeface="+mn-cs"/>
                        </a:rPr>
                        <a:t> Evaluation documents detailing potential ESG risks associated with each supplier.</a:t>
                      </a:r>
                    </a:p>
                    <a:p>
                      <a:pPr marL="171450" indent="-171450">
                        <a:buFont typeface="Arial" panose="020B0604020202020204" pitchFamily="34" charset="0"/>
                        <a:buChar char="•"/>
                      </a:pPr>
                      <a:endParaRPr lang="en-US" altLang="zh-CN" sz="1000" b="0" i="0" kern="1200" dirty="0">
                        <a:solidFill>
                          <a:schemeClr val="tx1"/>
                        </a:solidFill>
                        <a:effectLst/>
                        <a:latin typeface="+mn-lt"/>
                        <a:ea typeface="+mn-ea"/>
                        <a:cs typeface="+mn-cs"/>
                      </a:endParaRPr>
                    </a:p>
                    <a:p>
                      <a:r>
                        <a:rPr lang="en-US" altLang="zh-CN" sz="1000" b="1" i="0" kern="1200" dirty="0">
                          <a:solidFill>
                            <a:schemeClr val="tx1"/>
                          </a:solidFill>
                          <a:effectLst/>
                          <a:latin typeface="+mn-lt"/>
                          <a:ea typeface="+mn-ea"/>
                          <a:cs typeface="+mn-cs"/>
                        </a:rPr>
                        <a:t>Data Flow:</a:t>
                      </a: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Data Collection:</a:t>
                      </a:r>
                      <a:r>
                        <a:rPr lang="en-US" altLang="zh-CN" sz="1000" b="0" i="0" kern="1200" dirty="0">
                          <a:solidFill>
                            <a:schemeClr val="tx1"/>
                          </a:solidFill>
                          <a:effectLst/>
                          <a:latin typeface="+mn-lt"/>
                          <a:ea typeface="+mn-ea"/>
                          <a:cs typeface="+mn-cs"/>
                        </a:rPr>
                        <a:t> Gathering ESG-related information from suppliers through audits, surveys, and third-party assessments.</a:t>
                      </a:r>
                    </a:p>
                    <a:p>
                      <a:pPr marL="171450" indent="-171450">
                        <a:buFont typeface="Arial" panose="020B0604020202020204" pitchFamily="34" charset="0"/>
                        <a:buChar char="•"/>
                      </a:pP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Data Verification:</a:t>
                      </a:r>
                      <a:r>
                        <a:rPr lang="en-US" altLang="zh-CN" sz="1000" b="0" i="0" kern="1200" dirty="0">
                          <a:solidFill>
                            <a:schemeClr val="tx1"/>
                          </a:solidFill>
                          <a:effectLst/>
                          <a:latin typeface="+mn-lt"/>
                          <a:ea typeface="+mn-ea"/>
                          <a:cs typeface="+mn-cs"/>
                        </a:rPr>
                        <a:t> Ensuring the accuracy and reliability of the collected data through cross-referencing and validation.</a:t>
                      </a:r>
                    </a:p>
                    <a:p>
                      <a:pPr marL="0" indent="0">
                        <a:buFont typeface="Arial" panose="020B0604020202020204" pitchFamily="34" charset="0"/>
                        <a:buNone/>
                      </a:pP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Risk Analysis:</a:t>
                      </a:r>
                      <a:r>
                        <a:rPr lang="en-US" altLang="zh-CN" sz="1000" b="0" i="0" kern="1200" dirty="0">
                          <a:solidFill>
                            <a:schemeClr val="tx1"/>
                          </a:solidFill>
                          <a:effectLst/>
                          <a:latin typeface="+mn-lt"/>
                          <a:ea typeface="+mn-ea"/>
                          <a:cs typeface="+mn-cs"/>
                        </a:rPr>
                        <a:t> Analyzing data to identify potential ESG risks and compliance gaps.</a:t>
                      </a:r>
                    </a:p>
                    <a:p>
                      <a:pPr marL="0" indent="0">
                        <a:buFont typeface="Arial" panose="020B0604020202020204" pitchFamily="34" charset="0"/>
                        <a:buNone/>
                      </a:pP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Feedback and Reporting:</a:t>
                      </a:r>
                      <a:r>
                        <a:rPr lang="en-US" altLang="zh-CN" sz="1000" b="0" i="0" kern="1200" dirty="0">
                          <a:solidFill>
                            <a:schemeClr val="tx1"/>
                          </a:solidFill>
                          <a:effectLst/>
                          <a:latin typeface="+mn-lt"/>
                          <a:ea typeface="+mn-ea"/>
                          <a:cs typeface="+mn-cs"/>
                        </a:rPr>
                        <a:t> Communicating findings to stakeholders and providing feedback to suppliers for improvement.</a:t>
                      </a:r>
                    </a:p>
                    <a:p>
                      <a:pPr marL="0" indent="0">
                        <a:buFont typeface="Arial" panose="020B0604020202020204" pitchFamily="34" charset="0"/>
                        <a:buNone/>
                      </a:pPr>
                      <a:endParaRPr lang="en-US" altLang="zh-CN" sz="1100" b="0" i="0" kern="1200" dirty="0">
                        <a:solidFill>
                          <a:schemeClr val="tx1"/>
                        </a:solidFill>
                        <a:effectLst/>
                        <a:latin typeface="+mn-lt"/>
                        <a:ea typeface="+mn-ea"/>
                        <a:cs typeface="+mn-cs"/>
                      </a:endParaRPr>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20000"/>
                        <a:lumOff val="80000"/>
                        <a:alpha val="20000"/>
                      </a:schemeClr>
                    </a:solidFill>
                  </a:tcPr>
                </a:tc>
                <a:tc>
                  <a:txBody>
                    <a:bodyPr/>
                    <a:lstStyle/>
                    <a:p>
                      <a:r>
                        <a:rPr lang="en-US" sz="1100" b="1" dirty="0"/>
                        <a:t>Published Standards</a:t>
                      </a:r>
                    </a:p>
                    <a:p>
                      <a:pPr marL="171450" indent="-171450">
                        <a:buFont typeface="Wingdings" panose="05000000000000000000" pitchFamily="2" charset="2"/>
                        <a:buChar char="ü"/>
                      </a:pPr>
                      <a:r>
                        <a:rPr lang="en-US" altLang="zh-CN" sz="1000" b="1" i="0" kern="1200" dirty="0">
                          <a:solidFill>
                            <a:schemeClr val="tx1"/>
                          </a:solidFill>
                          <a:effectLst/>
                          <a:latin typeface="+mn-lt"/>
                          <a:ea typeface="+mn-ea"/>
                          <a:cs typeface="+mn-cs"/>
                        </a:rPr>
                        <a:t>OECD Due Diligence Guidance for Responsible Business Conduct:</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3"/>
                        </a:rPr>
                        <a:t>OECD Guidelines</a:t>
                      </a:r>
                      <a:endParaRPr lang="en-US" altLang="zh-CN" sz="1000" b="0" i="0" kern="1200" dirty="0">
                        <a:solidFill>
                          <a:schemeClr val="tx1"/>
                        </a:solidFill>
                        <a:effectLst/>
                        <a:latin typeface="+mn-lt"/>
                        <a:ea typeface="+mn-ea"/>
                        <a:cs typeface="+mn-cs"/>
                      </a:endParaRPr>
                    </a:p>
                    <a:p>
                      <a:pPr marL="171450" indent="-171450">
                        <a:buFont typeface="Wingdings" panose="05000000000000000000" pitchFamily="2" charset="2"/>
                        <a:buChar char="ü"/>
                      </a:pPr>
                      <a:r>
                        <a:rPr lang="en-US" altLang="zh-CN" sz="1000" b="1" i="0" kern="1200" dirty="0">
                          <a:solidFill>
                            <a:schemeClr val="tx1"/>
                          </a:solidFill>
                          <a:effectLst/>
                          <a:latin typeface="+mn-lt"/>
                          <a:ea typeface="+mn-ea"/>
                          <a:cs typeface="+mn-cs"/>
                        </a:rPr>
                        <a:t>UN Guiding Principles on Business and Human Rights:</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4"/>
                        </a:rPr>
                        <a:t>UN Guiding Principles</a:t>
                      </a:r>
                      <a:endParaRPr lang="en-US" altLang="zh-CN" sz="1000" b="0" i="0" kern="1200" dirty="0">
                        <a:solidFill>
                          <a:schemeClr val="tx1"/>
                        </a:solidFill>
                        <a:effectLst/>
                        <a:latin typeface="+mn-lt"/>
                        <a:ea typeface="+mn-ea"/>
                        <a:cs typeface="+mn-cs"/>
                      </a:endParaRPr>
                    </a:p>
                    <a:p>
                      <a:pPr marL="171450" indent="-171450">
                        <a:buFont typeface="Wingdings" panose="05000000000000000000" pitchFamily="2" charset="2"/>
                        <a:buChar char="ü"/>
                      </a:pPr>
                      <a:r>
                        <a:rPr lang="en-US" altLang="zh-CN" sz="1000" b="1" i="0" kern="1200" dirty="0">
                          <a:solidFill>
                            <a:schemeClr val="tx1"/>
                          </a:solidFill>
                          <a:effectLst/>
                          <a:latin typeface="+mn-lt"/>
                          <a:ea typeface="+mn-ea"/>
                          <a:cs typeface="+mn-cs"/>
                        </a:rPr>
                        <a:t>ISO 20400: Sustainable Procurement – Guidance:</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5"/>
                        </a:rPr>
                        <a:t>ISO 20400</a:t>
                      </a:r>
                      <a:endParaRPr lang="en-US" altLang="zh-CN" sz="1000" b="0" i="0" u="none" strike="noStrike" kern="1200" dirty="0">
                        <a:solidFill>
                          <a:schemeClr val="tx1"/>
                        </a:solidFill>
                        <a:effectLst/>
                        <a:latin typeface="+mn-lt"/>
                        <a:ea typeface="+mn-ea"/>
                        <a:cs typeface="+mn-cs"/>
                      </a:endParaRPr>
                    </a:p>
                    <a:p>
                      <a:r>
                        <a:rPr lang="en-US" altLang="zh-CN" sz="1000" b="0" i="0" kern="1200" dirty="0">
                          <a:solidFill>
                            <a:schemeClr val="tx1"/>
                          </a:solidFill>
                          <a:effectLst/>
                          <a:latin typeface="+mn-lt"/>
                          <a:ea typeface="+mn-ea"/>
                          <a:cs typeface="+mn-cs"/>
                        </a:rPr>
                        <a:t>These standards offer guidelines for conducting due diligence processes that ensure ethical and sustainable practices throughout the supply chain.</a:t>
                      </a:r>
                    </a:p>
                    <a:p>
                      <a:endParaRPr lang="en-US" altLang="zh-CN" sz="1000" b="0" i="0" kern="1200" dirty="0">
                        <a:solidFill>
                          <a:schemeClr val="tx1"/>
                        </a:solidFill>
                        <a:effectLst/>
                        <a:latin typeface="+mn-lt"/>
                        <a:ea typeface="+mn-ea"/>
                        <a:cs typeface="+mn-cs"/>
                      </a:endParaRPr>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021073">
                <a:tc vMerge="1">
                  <a:txBody>
                    <a:bodyPr/>
                    <a:lstStyle/>
                    <a:p>
                      <a:endParaRPr lang="en-GB" dirty="0"/>
                    </a:p>
                  </a:txBody>
                  <a:tcPr/>
                </a:tc>
                <a:tc>
                  <a:txBody>
                    <a:bodyPr/>
                    <a:lstStyle/>
                    <a:p>
                      <a:r>
                        <a:rPr lang="en-US" sz="1100" b="1" dirty="0"/>
                        <a:t>Resources</a:t>
                      </a: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Global Reporting Initiative (GRI):</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6"/>
                        </a:rPr>
                        <a:t>GRI Standards</a:t>
                      </a:r>
                      <a:endParaRPr lang="en-US" altLang="zh-CN" sz="1000" b="0" i="0"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Sustainability Accounting Standards Board (SASB):</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7"/>
                        </a:rPr>
                        <a:t>SASB Standards</a:t>
                      </a:r>
                      <a:endParaRPr lang="en-US" altLang="zh-CN" sz="1000" b="0" i="0"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CDP Supply Chain Program:</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8"/>
                        </a:rPr>
                        <a:t>CDP Supply Chain</a:t>
                      </a:r>
                      <a:endParaRPr lang="en-US" altLang="zh-CN" sz="1000" b="0" i="0" u="none" strike="noStrike"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u="none" strike="noStrike" kern="1200" dirty="0">
                          <a:solidFill>
                            <a:schemeClr val="tx1"/>
                          </a:solidFill>
                          <a:effectLst/>
                          <a:latin typeface="+mn-lt"/>
                          <a:ea typeface="+mn-ea"/>
                          <a:cs typeface="+mn-cs"/>
                        </a:rPr>
                        <a:t>UN Sustainable Development Goals</a:t>
                      </a:r>
                      <a:r>
                        <a:rPr lang="en-US" altLang="zh-CN" sz="1000" b="0" i="0" u="none" strike="noStrike"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9"/>
                        </a:rPr>
                        <a:t>UN Goals</a:t>
                      </a:r>
                      <a:endParaRPr lang="en-US" altLang="zh-CN" sz="1000" b="0" i="0" u="none" strike="noStrike"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u="none" strike="noStrike" kern="1200" dirty="0">
                          <a:solidFill>
                            <a:schemeClr val="tx1"/>
                          </a:solidFill>
                          <a:effectLst/>
                          <a:latin typeface="+mn-lt"/>
                          <a:ea typeface="+mn-ea"/>
                          <a:cs typeface="+mn-cs"/>
                        </a:rPr>
                        <a:t>Task Force on Climate-related Financial Disclosures</a:t>
                      </a:r>
                      <a:r>
                        <a:rPr lang="en-US" altLang="zh-CN" sz="1000" b="0" i="0" u="none" strike="noStrike"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10"/>
                        </a:rPr>
                        <a:t>TFCD Recommendations</a:t>
                      </a:r>
                      <a:endParaRPr lang="en-US" altLang="zh-CN" sz="1000" b="0" i="0" kern="1200" dirty="0">
                        <a:solidFill>
                          <a:schemeClr val="tx1"/>
                        </a:solidFill>
                        <a:effectLst/>
                        <a:latin typeface="+mn-lt"/>
                        <a:ea typeface="+mn-ea"/>
                        <a:cs typeface="+mn-cs"/>
                      </a:endParaRPr>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2264431">
                <a:tc vMerge="1">
                  <a:txBody>
                    <a:bodyPr/>
                    <a:lstStyle/>
                    <a:p>
                      <a:endParaRPr lang="en-GB" dirty="0"/>
                    </a:p>
                  </a:txBody>
                  <a:tcPr/>
                </a:tc>
                <a:tc>
                  <a:txBody>
                    <a:bodyPr/>
                    <a:lstStyle/>
                    <a:p>
                      <a:r>
                        <a:rPr lang="en-US" sz="1100" b="1" dirty="0"/>
                        <a:t>Common concerns/Issues for SS</a:t>
                      </a: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Data Accuracy and Reliability</a:t>
                      </a:r>
                      <a:r>
                        <a:rPr lang="en-US" altLang="zh-CN" sz="1000" b="0" i="0" kern="1200" dirty="0">
                          <a:solidFill>
                            <a:schemeClr val="tx1"/>
                          </a:solidFill>
                          <a:effectLst/>
                          <a:latin typeface="+mn-lt"/>
                          <a:ea typeface="+mn-ea"/>
                          <a:cs typeface="+mn-cs"/>
                        </a:rPr>
                        <a:t>: Ensuring the quality of ESG data from suppliers can be challenging due to varying reporting standards and potential for greenwashing.</a:t>
                      </a: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Methodology and Framework</a:t>
                      </a:r>
                      <a:r>
                        <a:rPr lang="en-US" altLang="zh-CN" sz="1000" b="0" i="0" kern="1200" dirty="0">
                          <a:solidFill>
                            <a:schemeClr val="tx1"/>
                          </a:solidFill>
                          <a:effectLst/>
                          <a:latin typeface="+mn-lt"/>
                          <a:ea typeface="+mn-ea"/>
                          <a:cs typeface="+mn-cs"/>
                        </a:rPr>
                        <a:t>: Ensuring that the ESG data provider aligns its ratings and data with recognized standards. </a:t>
                      </a: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Scope and Complexity</a:t>
                      </a:r>
                      <a:r>
                        <a:rPr lang="en-US" altLang="zh-CN" sz="1000" b="0" i="0" kern="1200" dirty="0">
                          <a:solidFill>
                            <a:schemeClr val="tx1"/>
                          </a:solidFill>
                          <a:effectLst/>
                          <a:latin typeface="+mn-lt"/>
                          <a:ea typeface="+mn-ea"/>
                          <a:cs typeface="+mn-cs"/>
                        </a:rPr>
                        <a:t>: The broad and complex nature of ESG factors can make it difficult to assess and prioritize risks in the supply chain.</a:t>
                      </a: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Regulatory Compliance</a:t>
                      </a:r>
                      <a:r>
                        <a:rPr lang="en-US" altLang="zh-CN" sz="1000" b="0" i="0" kern="1200" dirty="0">
                          <a:solidFill>
                            <a:schemeClr val="tx1"/>
                          </a:solidFill>
                          <a:effectLst/>
                          <a:latin typeface="+mn-lt"/>
                          <a:ea typeface="+mn-ea"/>
                          <a:cs typeface="+mn-cs"/>
                        </a:rPr>
                        <a:t>: Navigating the evolving landscape of ESG-related regulations across different jurisdictions.</a:t>
                      </a: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Resource Allocation</a:t>
                      </a:r>
                      <a:r>
                        <a:rPr lang="en-US" altLang="zh-CN" sz="1000" b="0" i="0" kern="1200" dirty="0">
                          <a:solidFill>
                            <a:schemeClr val="tx1"/>
                          </a:solidFill>
                          <a:effectLst/>
                          <a:latin typeface="+mn-lt"/>
                          <a:ea typeface="+mn-ea"/>
                          <a:cs typeface="+mn-cs"/>
                        </a:rPr>
                        <a:t>: Allocating sufficient resources to conduct thorough due diligence, especially for companies with long and complex supply chains.</a:t>
                      </a: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Supply Chain Transparency</a:t>
                      </a:r>
                      <a:r>
                        <a:rPr lang="en-US" altLang="zh-CN" sz="1000" b="0" i="0" kern="1200" dirty="0">
                          <a:solidFill>
                            <a:schemeClr val="tx1"/>
                          </a:solidFill>
                          <a:effectLst/>
                          <a:latin typeface="+mn-lt"/>
                          <a:ea typeface="+mn-ea"/>
                          <a:cs typeface="+mn-cs"/>
                        </a:rPr>
                        <a:t>: Achieving visibility and transparency across all tiers of the supply chain, which is essential for effective ESG risk management.</a:t>
                      </a: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Data Timeliness and Frequency</a:t>
                      </a:r>
                      <a:r>
                        <a:rPr lang="en-US" altLang="zh-CN" sz="1000" b="0" i="0" kern="1200" dirty="0">
                          <a:solidFill>
                            <a:schemeClr val="tx1"/>
                          </a:solidFill>
                          <a:effectLst/>
                          <a:latin typeface="+mn-lt"/>
                          <a:ea typeface="+mn-ea"/>
                          <a:cs typeface="+mn-cs"/>
                        </a:rPr>
                        <a:t>: ESG data quickly becomes outdated due to evolving regulations and stakeholder demands.</a:t>
                      </a:r>
                      <a:endParaRPr lang="en-GB" sz="1100" b="1" dirty="0"/>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28688" name="Title 1">
            <a:extLst>
              <a:ext uri="{FF2B5EF4-FFF2-40B4-BE49-F238E27FC236}">
                <a16:creationId xmlns:a16="http://schemas.microsoft.com/office/drawing/2014/main" id="{2FF01C98-9DCB-80D5-9B28-87DEC943704C}"/>
              </a:ext>
            </a:extLst>
          </p:cNvPr>
          <p:cNvSpPr>
            <a:spLocks noGrp="1" noChangeArrowheads="1"/>
          </p:cNvSpPr>
          <p:nvPr>
            <p:ph type="title"/>
          </p:nvPr>
        </p:nvSpPr>
        <p:spPr>
          <a:xfrm>
            <a:off x="352425" y="58738"/>
            <a:ext cx="10604500" cy="661987"/>
          </a:xfrm>
        </p:spPr>
        <p:txBody>
          <a:bodyPr/>
          <a:lstStyle/>
          <a:p>
            <a:pPr eaLnBrk="1" hangingPunct="1"/>
            <a:r>
              <a:rPr lang="en-US" altLang="zh-CN" sz="3200"/>
              <a:t>Due diligence information </a:t>
            </a:r>
            <a:endParaRPr lang="en-GB" altLang="en-GB" sz="3200"/>
          </a:p>
        </p:txBody>
      </p:sp>
      <p:sp>
        <p:nvSpPr>
          <p:cNvPr id="5" name="Title 1">
            <a:extLst>
              <a:ext uri="{FF2B5EF4-FFF2-40B4-BE49-F238E27FC236}">
                <a16:creationId xmlns:a16="http://schemas.microsoft.com/office/drawing/2014/main" id="{2938AFAA-EE40-61E1-01EC-C13F8F4F0DAB}"/>
              </a:ext>
            </a:extLst>
          </p:cNvPr>
          <p:cNvSpPr txBox="1">
            <a:spLocks/>
          </p:cNvSpPr>
          <p:nvPr/>
        </p:nvSpPr>
        <p:spPr>
          <a:xfrm>
            <a:off x="352425" y="414338"/>
            <a:ext cx="10604500" cy="661987"/>
          </a:xfrm>
          <a:prstGeom prst="rect">
            <a:avLst/>
          </a:prstGeom>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dirty="0"/>
              <a:t>Supply Chain</a:t>
            </a:r>
            <a:endParaRPr lang="en-GB" sz="2000" dirty="0"/>
          </a:p>
        </p:txBody>
      </p:sp>
      <p:graphicFrame>
        <p:nvGraphicFramePr>
          <p:cNvPr id="7" name="Table 7">
            <a:extLst>
              <a:ext uri="{FF2B5EF4-FFF2-40B4-BE49-F238E27FC236}">
                <a16:creationId xmlns:a16="http://schemas.microsoft.com/office/drawing/2014/main" id="{07654FF0-FA4D-6071-DB37-EFE31AD3CF91}"/>
              </a:ext>
            </a:extLst>
          </p:cNvPr>
          <p:cNvGraphicFramePr>
            <a:graphicFrameLocks noGrp="1"/>
          </p:cNvGraphicFramePr>
          <p:nvPr/>
        </p:nvGraphicFramePr>
        <p:xfrm>
          <a:off x="7134225" y="6584950"/>
          <a:ext cx="4705350" cy="214313"/>
        </p:xfrm>
        <a:graphic>
          <a:graphicData uri="http://schemas.openxmlformats.org/drawingml/2006/table">
            <a:tbl>
              <a:tblPr firstRow="1" bandRow="1">
                <a:tableStyleId>{BC89EF96-8CEA-46FF-86C4-4CE0E7609802}</a:tableStyleId>
              </a:tblPr>
              <a:tblGrid>
                <a:gridCol w="850914">
                  <a:extLst>
                    <a:ext uri="{9D8B030D-6E8A-4147-A177-3AD203B41FA5}">
                      <a16:colId xmlns:a16="http://schemas.microsoft.com/office/drawing/2014/main" val="20000"/>
                    </a:ext>
                  </a:extLst>
                </a:gridCol>
                <a:gridCol w="1501761">
                  <a:extLst>
                    <a:ext uri="{9D8B030D-6E8A-4147-A177-3AD203B41FA5}">
                      <a16:colId xmlns:a16="http://schemas.microsoft.com/office/drawing/2014/main" val="20001"/>
                    </a:ext>
                  </a:extLst>
                </a:gridCol>
                <a:gridCol w="774852">
                  <a:extLst>
                    <a:ext uri="{9D8B030D-6E8A-4147-A177-3AD203B41FA5}">
                      <a16:colId xmlns:a16="http://schemas.microsoft.com/office/drawing/2014/main" val="20002"/>
                    </a:ext>
                  </a:extLst>
                </a:gridCol>
                <a:gridCol w="1577823">
                  <a:extLst>
                    <a:ext uri="{9D8B030D-6E8A-4147-A177-3AD203B41FA5}">
                      <a16:colId xmlns:a16="http://schemas.microsoft.com/office/drawing/2014/main" val="20003"/>
                    </a:ext>
                  </a:extLst>
                </a:gridCol>
              </a:tblGrid>
              <a:tr h="214313">
                <a:tc>
                  <a:txBody>
                    <a:bodyPr/>
                    <a:lstStyle/>
                    <a:p>
                      <a:r>
                        <a:rPr lang="en-US" sz="800" b="0" dirty="0"/>
                        <a:t>Published by:</a:t>
                      </a:r>
                      <a:endParaRPr lang="en-GB" sz="800" b="0" dirty="0"/>
                    </a:p>
                  </a:txBody>
                  <a:tcPr marL="91423" marR="91423" marT="45942" marB="45942">
                    <a:solidFill>
                      <a:schemeClr val="accent4">
                        <a:lumMod val="20000"/>
                        <a:lumOff val="80000"/>
                      </a:schemeClr>
                    </a:solidFill>
                  </a:tcPr>
                </a:tc>
                <a:tc>
                  <a:txBody>
                    <a:bodyPr/>
                    <a:lstStyle/>
                    <a:p>
                      <a:r>
                        <a:rPr lang="en-US" sz="800" b="0" dirty="0"/>
                        <a:t>Carlos Fan &amp; Louise Colfach</a:t>
                      </a:r>
                      <a:endParaRPr lang="en-GB" sz="800" b="0" dirty="0"/>
                    </a:p>
                  </a:txBody>
                  <a:tcPr marL="91423" marR="91423" marT="45942" marB="45942">
                    <a:solidFill>
                      <a:schemeClr val="accent4">
                        <a:lumMod val="20000"/>
                        <a:lumOff val="80000"/>
                      </a:schemeClr>
                    </a:solidFill>
                  </a:tcPr>
                </a:tc>
                <a:tc>
                  <a:txBody>
                    <a:bodyPr/>
                    <a:lstStyle/>
                    <a:p>
                      <a:r>
                        <a:rPr lang="en-US" sz="800" b="0" dirty="0"/>
                        <a:t>Last Updated:</a:t>
                      </a:r>
                      <a:endParaRPr lang="en-GB" sz="800" b="0" dirty="0"/>
                    </a:p>
                  </a:txBody>
                  <a:tcPr marL="91423" marR="91423" marT="45942" marB="45942">
                    <a:solidFill>
                      <a:schemeClr val="accent4">
                        <a:lumMod val="20000"/>
                        <a:lumOff val="80000"/>
                      </a:schemeClr>
                    </a:solidFill>
                  </a:tcPr>
                </a:tc>
                <a:tc>
                  <a:txBody>
                    <a:bodyPr/>
                    <a:lstStyle/>
                    <a:p>
                      <a:r>
                        <a:rPr lang="en-US" sz="800" b="0" dirty="0"/>
                        <a:t>20.09.2024</a:t>
                      </a:r>
                      <a:endParaRPr lang="en-GB" sz="800" b="0" dirty="0"/>
                    </a:p>
                  </a:txBody>
                  <a:tcPr marL="91423" marR="91423" marT="45942" marB="45942">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E30BEEC6-1AC7-5C0C-270D-70442359BFEC}"/>
              </a:ext>
            </a:extLst>
          </p:cNvPr>
          <p:cNvGraphicFramePr>
            <a:graphicFrameLocks noGrp="1"/>
          </p:cNvGraphicFramePr>
          <p:nvPr/>
        </p:nvGraphicFramePr>
        <p:xfrm>
          <a:off x="882650" y="1528763"/>
          <a:ext cx="10515600" cy="4854606"/>
        </p:xfrm>
        <a:graphic>
          <a:graphicData uri="http://schemas.openxmlformats.org/drawingml/2006/table">
            <a:tbl>
              <a:tblPr firstRow="1" bandRow="1">
                <a:tableStyleId>{BC89EF96-8CEA-46FF-86C4-4CE0E7609802}</a:tableStyleId>
              </a:tblPr>
              <a:tblGrid>
                <a:gridCol w="2871542">
                  <a:extLst>
                    <a:ext uri="{9D8B030D-6E8A-4147-A177-3AD203B41FA5}">
                      <a16:colId xmlns:a16="http://schemas.microsoft.com/office/drawing/2014/main" val="20000"/>
                    </a:ext>
                  </a:extLst>
                </a:gridCol>
                <a:gridCol w="7644058">
                  <a:extLst>
                    <a:ext uri="{9D8B030D-6E8A-4147-A177-3AD203B41FA5}">
                      <a16:colId xmlns:a16="http://schemas.microsoft.com/office/drawing/2014/main" val="20001"/>
                    </a:ext>
                  </a:extLst>
                </a:gridCol>
              </a:tblGrid>
              <a:tr h="1324840">
                <a:tc gridSpan="2">
                  <a:txBody>
                    <a:bodyPr/>
                    <a:lstStyle/>
                    <a:p>
                      <a:r>
                        <a:rPr lang="en-US" sz="1100" dirty="0"/>
                        <a:t>Summary</a:t>
                      </a:r>
                    </a:p>
                    <a:p>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t>An ESG rating is assigned to a company and is an evaluation of its focus and direction when it comes to environmental, social and governance (ESG) issues. These are usually presented in the form of a score or benchmark.   ESG ratings were initially established as an objective way for investors to assess a company’s ESG performance.  In the securities services space, ESG ratings have started to emerge in due diligence or proposal documents as a requested information point under the company evaluation. As ESG ratings start to come into the Securities services space it is important for us to understand and consider the challenges the investment industry has already started to identify in ESG ratings around transparency, methodology and availability or disclosure of data as we also work to ensure that ESG ratings are an appropriate measure and used to assess providers in the right way. </a:t>
                      </a:r>
                      <a:endParaRPr lang="en-GB" sz="1100" b="0" dirty="0"/>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10000"/>
                  </a:ext>
                </a:extLst>
              </a:tr>
              <a:tr h="1115587">
                <a:tc rowSpan="3">
                  <a:txBody>
                    <a:bodyPr/>
                    <a:lstStyle/>
                    <a:p>
                      <a:r>
                        <a:rPr lang="en-US" sz="1100" b="1" dirty="0"/>
                        <a:t>Key Data Elements/Flow</a:t>
                      </a:r>
                    </a:p>
                    <a:p>
                      <a:endParaRPr lang="en-US" sz="1100" b="1" dirty="0"/>
                    </a:p>
                    <a:p>
                      <a:r>
                        <a:rPr lang="en-US" sz="1100" b="0" dirty="0"/>
                        <a:t>Companies span many different sectors, so most third-party ESG ratings are assessed against a set of industry-specific criteria, relative to their peers. These include material ESG factors that can impact stakeholder value for the company.</a:t>
                      </a:r>
                    </a:p>
                    <a:p>
                      <a:endParaRPr lang="en-US" sz="1100" b="0" dirty="0"/>
                    </a:p>
                    <a:p>
                      <a:r>
                        <a:rPr lang="en-US" sz="1100" b="0" dirty="0"/>
                        <a:t>Those investment firms with a large research team and the depth of corporate access can gain unique insight into a company’s ESG performance and progress, and rate them accordingly.</a:t>
                      </a:r>
                    </a:p>
                    <a:p>
                      <a:endParaRPr lang="en-US" sz="1100" b="0" dirty="0"/>
                    </a:p>
                    <a:p>
                      <a:r>
                        <a:rPr lang="en-US" sz="1100" b="0" dirty="0"/>
                        <a:t>These ratings are updated regularly, which allows analysts to monitor progress or deterioration against set goals and update their assessment.</a:t>
                      </a:r>
                      <a:endParaRPr lang="en-GB" sz="1100" b="0" dirty="0"/>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20000"/>
                        <a:lumOff val="80000"/>
                        <a:alpha val="20000"/>
                      </a:schemeClr>
                    </a:solidFill>
                  </a:tcPr>
                </a:tc>
                <a:tc>
                  <a:txBody>
                    <a:bodyPr/>
                    <a:lstStyle/>
                    <a:p>
                      <a:r>
                        <a:rPr lang="en-US" sz="1100" b="1" dirty="0"/>
                        <a:t>Published Standards</a:t>
                      </a:r>
                    </a:p>
                    <a:p>
                      <a:endParaRPr lang="en-US" sz="1100" b="1" dirty="0"/>
                    </a:p>
                    <a:p>
                      <a:r>
                        <a:rPr lang="en-US" sz="1100" b="1" dirty="0"/>
                        <a:t>IOSCO </a:t>
                      </a:r>
                      <a:r>
                        <a:rPr lang="en-US" sz="1100" b="0" dirty="0"/>
                        <a:t>Environmental, Social and Governance (ESG) Ratings and Data Products Providers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hlinkClick r:id="rId3"/>
                        </a:rPr>
                        <a:t>https://www.iosco.org/library/pubdocs/pdf/IOSCOPD690.pdf</a:t>
                      </a:r>
                      <a:endParaRPr lang="en-GB" sz="1100" b="1" dirty="0"/>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149259">
                <a:tc vMerge="1">
                  <a:txBody>
                    <a:bodyPr/>
                    <a:lstStyle/>
                    <a:p>
                      <a:endParaRPr lang="en-GB" dirty="0"/>
                    </a:p>
                  </a:txBody>
                  <a:tcPr/>
                </a:tc>
                <a:tc>
                  <a:txBody>
                    <a:bodyPr/>
                    <a:lstStyle/>
                    <a:p>
                      <a:r>
                        <a:rPr lang="en-US" sz="1100" b="1" dirty="0"/>
                        <a:t>Resources</a:t>
                      </a:r>
                    </a:p>
                    <a:p>
                      <a:endParaRPr lang="en-US" sz="1100" b="1" dirty="0"/>
                    </a:p>
                    <a:p>
                      <a:r>
                        <a:rPr lang="en-US" sz="1100" b="1" dirty="0"/>
                        <a:t>AFME DD questionnaire – </a:t>
                      </a:r>
                      <a:r>
                        <a:rPr lang="en-US" sz="1100" b="0" dirty="0"/>
                        <a:t>this contains several broad ESG questions.  It is important to  note that it does not include a question on the providers ESG rating.</a:t>
                      </a:r>
                      <a:endParaRPr lang="en-US" sz="11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1" dirty="0">
                          <a:hlinkClick r:id="rId4"/>
                        </a:rPr>
                        <a:t>https://www.afme.eu/Portals/0/DispatchFeaturedImages/AFME%20Due%20Diligence%20Questionnaire%20For%20Use%20in%202025.docx?ver=sdDiyFCIpkLSSAWQSsFFhQ%3d%3d</a:t>
                      </a:r>
                      <a:r>
                        <a:rPr lang="en-US" sz="1100" b="0" i="1" dirty="0"/>
                        <a:t> </a:t>
                      </a:r>
                      <a:endParaRPr lang="en-GB" sz="1100" b="0" dirty="0"/>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1264889">
                <a:tc vMerge="1">
                  <a:txBody>
                    <a:bodyPr/>
                    <a:lstStyle/>
                    <a:p>
                      <a:endParaRPr lang="en-GB" dirty="0"/>
                    </a:p>
                  </a:txBody>
                  <a:tcPr/>
                </a:tc>
                <a:tc>
                  <a:txBody>
                    <a:bodyPr/>
                    <a:lstStyle/>
                    <a:p>
                      <a:r>
                        <a:rPr lang="en-US" sz="1100" b="1" dirty="0"/>
                        <a:t>Common concerns/Issues for SS</a:t>
                      </a:r>
                    </a:p>
                    <a:p>
                      <a:endParaRPr lang="en-US" sz="1100" b="1" dirty="0"/>
                    </a:p>
                    <a:p>
                      <a:r>
                        <a:rPr lang="en-US" sz="1100" b="1" u="none" dirty="0"/>
                        <a:t>Evaluation</a:t>
                      </a:r>
                      <a:r>
                        <a:rPr lang="en-US" sz="1100" b="0" u="none" dirty="0"/>
                        <a:t> - If ESG ratings are asked for or used in provider assessments, are they being understood and evaluated or considered in the correct context </a:t>
                      </a:r>
                    </a:p>
                    <a:p>
                      <a:r>
                        <a:rPr lang="en-US" sz="1100" b="1" u="none" dirty="0"/>
                        <a:t>Transparency</a:t>
                      </a:r>
                      <a:r>
                        <a:rPr lang="en-US" sz="1100" b="0" u="none" dirty="0"/>
                        <a:t> - Is there sufficient transparency for them to be utilized for assessment in a securities services context? Without a common ESG data standard, financial institutions are using their own tailored methodologies when measuring ESG, resulting in inconsistencies.</a:t>
                      </a:r>
                      <a:endParaRPr lang="en-GB" sz="1100" b="0" u="none" dirty="0"/>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32784" name="Title 1">
            <a:extLst>
              <a:ext uri="{FF2B5EF4-FFF2-40B4-BE49-F238E27FC236}">
                <a16:creationId xmlns:a16="http://schemas.microsoft.com/office/drawing/2014/main" id="{04C4204A-B0E2-5F75-02C0-6412B1D13F71}"/>
              </a:ext>
            </a:extLst>
          </p:cNvPr>
          <p:cNvSpPr>
            <a:spLocks noGrp="1" noChangeArrowheads="1"/>
          </p:cNvSpPr>
          <p:nvPr>
            <p:ph type="title"/>
          </p:nvPr>
        </p:nvSpPr>
        <p:spPr>
          <a:xfrm>
            <a:off x="838200" y="365125"/>
            <a:ext cx="10604500" cy="661988"/>
          </a:xfrm>
        </p:spPr>
        <p:txBody>
          <a:bodyPr/>
          <a:lstStyle/>
          <a:p>
            <a:pPr eaLnBrk="1" hangingPunct="1">
              <a:lnSpc>
                <a:spcPct val="100000"/>
              </a:lnSpc>
            </a:pPr>
            <a:r>
              <a:rPr lang="en-US" altLang="en-US" sz="3200"/>
              <a:t>ESG Ratings</a:t>
            </a:r>
            <a:endParaRPr lang="en-GB" altLang="en-US" sz="3200"/>
          </a:p>
        </p:txBody>
      </p:sp>
      <p:sp>
        <p:nvSpPr>
          <p:cNvPr id="5" name="Title 1">
            <a:extLst>
              <a:ext uri="{FF2B5EF4-FFF2-40B4-BE49-F238E27FC236}">
                <a16:creationId xmlns:a16="http://schemas.microsoft.com/office/drawing/2014/main" id="{1CF15923-0815-4AA2-9803-2C0BA3B1430D}"/>
              </a:ext>
            </a:extLst>
          </p:cNvPr>
          <p:cNvSpPr txBox="1">
            <a:spLocks/>
          </p:cNvSpPr>
          <p:nvPr/>
        </p:nvSpPr>
        <p:spPr>
          <a:xfrm>
            <a:off x="838200" y="773113"/>
            <a:ext cx="10604500" cy="661987"/>
          </a:xfrm>
          <a:prstGeom prst="rect">
            <a:avLst/>
          </a:prstGeom>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dirty="0"/>
              <a:t>SS </a:t>
            </a:r>
            <a:r>
              <a:rPr lang="en-US" sz="2100" dirty="0"/>
              <a:t>Supply</a:t>
            </a:r>
            <a:r>
              <a:rPr lang="en-US" sz="2000" dirty="0"/>
              <a:t> Chain</a:t>
            </a:r>
            <a:endParaRPr lang="en-GB" sz="2000" dirty="0"/>
          </a:p>
        </p:txBody>
      </p:sp>
      <p:graphicFrame>
        <p:nvGraphicFramePr>
          <p:cNvPr id="7" name="Table 7">
            <a:extLst>
              <a:ext uri="{FF2B5EF4-FFF2-40B4-BE49-F238E27FC236}">
                <a16:creationId xmlns:a16="http://schemas.microsoft.com/office/drawing/2014/main" id="{027E086D-EF03-8255-08A0-82C3F448575C}"/>
              </a:ext>
            </a:extLst>
          </p:cNvPr>
          <p:cNvGraphicFramePr>
            <a:graphicFrameLocks noGrp="1"/>
          </p:cNvGraphicFramePr>
          <p:nvPr/>
        </p:nvGraphicFramePr>
        <p:xfrm>
          <a:off x="6096000" y="6492875"/>
          <a:ext cx="5257800" cy="268288"/>
        </p:xfrm>
        <a:graphic>
          <a:graphicData uri="http://schemas.openxmlformats.org/drawingml/2006/table">
            <a:tbl>
              <a:tblPr firstRow="1" bandRow="1">
                <a:tableStyleId>{BC89EF96-8CEA-46FF-86C4-4CE0E7609802}</a:tableStyleId>
              </a:tblPr>
              <a:tblGrid>
                <a:gridCol w="1314450">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3144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tblGrid>
              <a:tr h="268288">
                <a:tc>
                  <a:txBody>
                    <a:bodyPr/>
                    <a:lstStyle/>
                    <a:p>
                      <a:r>
                        <a:rPr lang="en-US" sz="1100" b="0" dirty="0"/>
                        <a:t>Published by:</a:t>
                      </a:r>
                      <a:endParaRPr lang="en-GB" sz="1100" b="0" dirty="0"/>
                    </a:p>
                  </a:txBody>
                  <a:tcPr marT="45751" marB="45751">
                    <a:solidFill>
                      <a:schemeClr val="accent4">
                        <a:lumMod val="20000"/>
                        <a:lumOff val="80000"/>
                      </a:schemeClr>
                    </a:solidFill>
                  </a:tcPr>
                </a:tc>
                <a:tc>
                  <a:txBody>
                    <a:bodyPr/>
                    <a:lstStyle/>
                    <a:p>
                      <a:r>
                        <a:rPr lang="en-US" sz="1100" b="0" dirty="0"/>
                        <a:t>Hai Jade Fuan</a:t>
                      </a:r>
                      <a:endParaRPr lang="en-GB" sz="1100" b="0" dirty="0"/>
                    </a:p>
                  </a:txBody>
                  <a:tcPr marT="45751" marB="45751">
                    <a:solidFill>
                      <a:schemeClr val="accent4">
                        <a:lumMod val="20000"/>
                        <a:lumOff val="80000"/>
                      </a:schemeClr>
                    </a:solidFill>
                  </a:tcPr>
                </a:tc>
                <a:tc>
                  <a:txBody>
                    <a:bodyPr/>
                    <a:lstStyle/>
                    <a:p>
                      <a:r>
                        <a:rPr lang="en-US" sz="1100" b="0" dirty="0"/>
                        <a:t>Last Updated</a:t>
                      </a:r>
                      <a:endParaRPr lang="en-GB" sz="1100" b="0" dirty="0"/>
                    </a:p>
                  </a:txBody>
                  <a:tcPr marT="45751" marB="45751">
                    <a:solidFill>
                      <a:schemeClr val="accent4">
                        <a:lumMod val="20000"/>
                        <a:lumOff val="80000"/>
                      </a:schemeClr>
                    </a:solidFill>
                  </a:tcPr>
                </a:tc>
                <a:tc>
                  <a:txBody>
                    <a:bodyPr/>
                    <a:lstStyle/>
                    <a:p>
                      <a:r>
                        <a:rPr lang="en-US" sz="1100" b="0" dirty="0"/>
                        <a:t>20 Jan 2025</a:t>
                      </a:r>
                      <a:endParaRPr lang="en-GB" sz="1100" b="0" dirty="0"/>
                    </a:p>
                  </a:txBody>
                  <a:tcPr marT="45751" marB="45751">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EA436F79-6FC7-82D4-0DC8-E42093C794E2}"/>
              </a:ext>
            </a:extLst>
          </p:cNvPr>
          <p:cNvGraphicFramePr>
            <a:graphicFrameLocks noGrp="1"/>
          </p:cNvGraphicFramePr>
          <p:nvPr/>
        </p:nvGraphicFramePr>
        <p:xfrm>
          <a:off x="352425" y="927101"/>
          <a:ext cx="11376025" cy="5526084"/>
        </p:xfrm>
        <a:graphic>
          <a:graphicData uri="http://schemas.openxmlformats.org/drawingml/2006/table">
            <a:tbl>
              <a:tblPr firstRow="1" bandRow="1">
                <a:tableStyleId>{BC89EF96-8CEA-46FF-86C4-4CE0E7609802}</a:tableStyleId>
              </a:tblPr>
              <a:tblGrid>
                <a:gridCol w="4882837">
                  <a:extLst>
                    <a:ext uri="{9D8B030D-6E8A-4147-A177-3AD203B41FA5}">
                      <a16:colId xmlns:a16="http://schemas.microsoft.com/office/drawing/2014/main" val="20000"/>
                    </a:ext>
                  </a:extLst>
                </a:gridCol>
                <a:gridCol w="6493188">
                  <a:extLst>
                    <a:ext uri="{9D8B030D-6E8A-4147-A177-3AD203B41FA5}">
                      <a16:colId xmlns:a16="http://schemas.microsoft.com/office/drawing/2014/main" val="20001"/>
                    </a:ext>
                  </a:extLst>
                </a:gridCol>
              </a:tblGrid>
              <a:tr h="1181588">
                <a:tc gridSpan="2">
                  <a:txBody>
                    <a:bodyPr/>
                    <a:lstStyle/>
                    <a:p>
                      <a:r>
                        <a:rPr lang="en-US" sz="1100" dirty="0"/>
                        <a:t>Summary</a:t>
                      </a:r>
                    </a:p>
                    <a:p>
                      <a:r>
                        <a:rPr lang="en-GB" sz="1100" b="0" dirty="0"/>
                        <a:t>The securities services industry is uniquely positioned to address environmental risks in the supply chain due to its central role in managing and safeguarding financial assets. </a:t>
                      </a:r>
                    </a:p>
                    <a:p>
                      <a:r>
                        <a:rPr lang="en-GB" sz="1100" b="0" dirty="0"/>
                        <a:t>By facilitating transparency and providing ESG data flows, securities services firms empower investors and clients to identify, assess, and mitigate environmental risks, such as carbon emissions, resource depletion, and pollution, within their portfolios. However, the industry faces significant challenges with the quality and consistency of data, making it difficult to paint a full picture of environmental impact. Investors and regulatory pressures, such as the EU Taxonomy and Corporate Sustainability Reporting Directive (CSRD), further drive the need for improved transparency and compliance. To address these issues, the industry is increasingly turning to specialised ESG data providers, analytical tools, and other collaborative industry initiatives to drive standardisation and improve data accuracy. </a:t>
                      </a:r>
                      <a:endParaRPr lang="en-US" sz="1100" b="0" dirty="0"/>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10000"/>
                  </a:ext>
                </a:extLst>
              </a:tr>
              <a:tr h="1102820">
                <a:tc rowSpan="3">
                  <a:txBody>
                    <a:bodyPr/>
                    <a:lstStyle/>
                    <a:p>
                      <a:endParaRPr lang="en-US" altLang="zh-CN" sz="1000" b="1" i="0" kern="1200" dirty="0">
                        <a:solidFill>
                          <a:schemeClr val="tx1"/>
                        </a:solidFill>
                        <a:effectLst/>
                        <a:latin typeface="+mn-lt"/>
                        <a:ea typeface="+mn-ea"/>
                        <a:cs typeface="+mn-cs"/>
                      </a:endParaRPr>
                    </a:p>
                    <a:p>
                      <a:r>
                        <a:rPr lang="en-US" altLang="zh-CN" sz="1000" b="1" i="0" kern="1200" dirty="0">
                          <a:solidFill>
                            <a:schemeClr val="tx1"/>
                          </a:solidFill>
                          <a:effectLst/>
                          <a:latin typeface="+mn-lt"/>
                          <a:ea typeface="+mn-ea"/>
                          <a:cs typeface="+mn-cs"/>
                        </a:rPr>
                        <a:t>Key Elements:</a:t>
                      </a:r>
                    </a:p>
                    <a:p>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Environmental Impact Data:</a:t>
                      </a:r>
                      <a:r>
                        <a:rPr lang="en-US" altLang="zh-CN" sz="1000" b="0" i="0" kern="1200" dirty="0">
                          <a:solidFill>
                            <a:schemeClr val="tx1"/>
                          </a:solidFill>
                          <a:effectLst/>
                          <a:latin typeface="+mn-lt"/>
                          <a:ea typeface="+mn-ea"/>
                          <a:cs typeface="+mn-cs"/>
                        </a:rPr>
                        <a:t> Information on emissions (scope 1, 2, and 3), energy and water usage, waste management, energy use of suppliers, and resource efficiency metrics, which are </a:t>
                      </a:r>
                      <a:r>
                        <a:rPr lang="en-GB" altLang="zh-CN" sz="1000" b="0" i="0" kern="1200" dirty="0">
                          <a:solidFill>
                            <a:schemeClr val="tx1"/>
                          </a:solidFill>
                          <a:effectLst/>
                          <a:latin typeface="+mn-lt"/>
                          <a:ea typeface="+mn-ea"/>
                          <a:cs typeface="+mn-cs"/>
                        </a:rPr>
                        <a:t>quantitative measures to evaluate the performance and effectiveness of resource utilisation </a:t>
                      </a:r>
                      <a:endParaRPr lang="en-US"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altLang="zh-CN" sz="1000" b="1"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000" b="1" i="0" kern="1200" dirty="0">
                          <a:solidFill>
                            <a:schemeClr val="tx1"/>
                          </a:solidFill>
                          <a:effectLst/>
                          <a:latin typeface="+mn-lt"/>
                          <a:ea typeface="+mn-ea"/>
                          <a:cs typeface="+mn-cs"/>
                        </a:rPr>
                        <a:t>Risk Assessment Reports:</a:t>
                      </a:r>
                      <a:r>
                        <a:rPr lang="en-US" altLang="zh-CN" sz="1000" b="0" i="0" kern="1200" dirty="0">
                          <a:solidFill>
                            <a:schemeClr val="tx1"/>
                          </a:solidFill>
                          <a:effectLst/>
                          <a:latin typeface="+mn-lt"/>
                          <a:ea typeface="+mn-ea"/>
                          <a:cs typeface="+mn-cs"/>
                        </a:rPr>
                        <a:t> Evaluation documents detailing potential ESG risks associated with each supplier. </a:t>
                      </a:r>
                    </a:p>
                    <a:p>
                      <a:pPr marL="171450" indent="-171450">
                        <a:buFont typeface="Arial" panose="020B0604020202020204" pitchFamily="34" charset="0"/>
                        <a:buChar char="•"/>
                      </a:pPr>
                      <a:endParaRPr lang="en-US" altLang="zh-CN" sz="1000" b="0" i="0" kern="1200" dirty="0">
                        <a:solidFill>
                          <a:schemeClr val="tx1"/>
                        </a:solidFill>
                        <a:effectLst/>
                        <a:highlight>
                          <a:srgbClr val="FFFF00"/>
                        </a:highlight>
                        <a:latin typeface="+mn-lt"/>
                        <a:ea typeface="+mn-ea"/>
                        <a:cs typeface="+mn-cs"/>
                      </a:endParaRPr>
                    </a:p>
                    <a:p>
                      <a:r>
                        <a:rPr lang="en-US" altLang="zh-CN" sz="1000" b="1" i="0" kern="1200" dirty="0">
                          <a:solidFill>
                            <a:schemeClr val="tx1"/>
                          </a:solidFill>
                          <a:effectLst/>
                          <a:latin typeface="+mn-lt"/>
                          <a:ea typeface="+mn-ea"/>
                          <a:cs typeface="+mn-cs"/>
                        </a:rPr>
                        <a:t>Data Flow:</a:t>
                      </a:r>
                    </a:p>
                    <a:p>
                      <a:endParaRPr lang="en-US" altLang="zh-CN" sz="1000" b="1" i="0" kern="1200" dirty="0">
                        <a:solidFill>
                          <a:schemeClr val="tx1"/>
                        </a:solidFill>
                        <a:effectLst/>
                        <a:highlight>
                          <a:srgbClr val="FFFF00"/>
                        </a:highlight>
                        <a:latin typeface="+mn-lt"/>
                        <a:ea typeface="+mn-ea"/>
                        <a:cs typeface="+mn-cs"/>
                      </a:endParaRPr>
                    </a:p>
                    <a:p>
                      <a:r>
                        <a:rPr lang="en-GB" altLang="zh-CN" sz="1000" b="0" i="0" kern="1200" dirty="0">
                          <a:solidFill>
                            <a:schemeClr val="tx1"/>
                          </a:solidFill>
                          <a:effectLst/>
                          <a:latin typeface="+mn-lt"/>
                          <a:ea typeface="+mn-ea"/>
                          <a:cs typeface="+mn-cs"/>
                        </a:rPr>
                        <a:t>Data flows can originate from: </a:t>
                      </a:r>
                    </a:p>
                    <a:p>
                      <a:endParaRPr lang="en-GB" altLang="zh-CN" sz="10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altLang="zh-CN" sz="1000" b="0" i="0" kern="1200" dirty="0">
                          <a:solidFill>
                            <a:schemeClr val="tx1"/>
                          </a:solidFill>
                          <a:effectLst/>
                          <a:latin typeface="+mn-lt"/>
                          <a:ea typeface="+mn-ea"/>
                          <a:cs typeface="+mn-cs"/>
                        </a:rPr>
                        <a:t>external suppliers </a:t>
                      </a:r>
                    </a:p>
                    <a:p>
                      <a:pPr marL="171450" indent="-171450">
                        <a:buFont typeface="Arial" panose="020B0604020202020204" pitchFamily="34" charset="0"/>
                        <a:buChar char="•"/>
                      </a:pPr>
                      <a:r>
                        <a:rPr lang="en-GB" altLang="zh-CN" sz="1000" b="0" i="0" kern="1200" dirty="0">
                          <a:solidFill>
                            <a:schemeClr val="tx1"/>
                          </a:solidFill>
                          <a:effectLst/>
                          <a:latin typeface="+mn-lt"/>
                          <a:ea typeface="+mn-ea"/>
                          <a:cs typeface="+mn-cs"/>
                        </a:rPr>
                        <a:t>Internal (same financial group) suppliers</a:t>
                      </a:r>
                    </a:p>
                    <a:p>
                      <a:pPr marL="0" indent="0">
                        <a:buFont typeface="Arial" panose="020B0604020202020204" pitchFamily="34" charset="0"/>
                        <a:buNone/>
                      </a:pPr>
                      <a:endParaRPr lang="en-GB" altLang="zh-CN" sz="1000" b="0" i="0" kern="1200" dirty="0">
                        <a:solidFill>
                          <a:schemeClr val="tx1"/>
                        </a:solidFill>
                        <a:effectLst/>
                        <a:latin typeface="+mn-lt"/>
                        <a:ea typeface="+mn-ea"/>
                        <a:cs typeface="+mn-cs"/>
                      </a:endParaRPr>
                    </a:p>
                    <a:p>
                      <a:pPr marL="0" indent="0">
                        <a:buFont typeface="Arial" panose="020B0604020202020204" pitchFamily="34" charset="0"/>
                        <a:buNone/>
                      </a:pPr>
                      <a:r>
                        <a:rPr lang="en-GB" altLang="zh-CN" sz="1000" b="0" i="0" kern="1200" dirty="0">
                          <a:solidFill>
                            <a:schemeClr val="tx1"/>
                          </a:solidFill>
                          <a:effectLst/>
                          <a:latin typeface="+mn-lt"/>
                          <a:ea typeface="+mn-ea"/>
                          <a:cs typeface="+mn-cs"/>
                        </a:rPr>
                        <a:t>These data flows are reported to securities services firms, which may further integrate this data into risk assessments, client reporting, or investment decision tools </a:t>
                      </a:r>
                      <a:r>
                        <a:rPr lang="en-GB" sz="1000" dirty="0"/>
                        <a:t>to reflect the institution’s exposures to climate-related and environmental risks with a view to enabling the management body and relevant sub-committees to make informed decisions.</a:t>
                      </a:r>
                      <a:endParaRPr lang="en-GB" altLang="zh-CN" sz="1000" b="0" i="0" kern="1200" dirty="0">
                        <a:solidFill>
                          <a:schemeClr val="tx1"/>
                        </a:solidFill>
                        <a:effectLst/>
                        <a:latin typeface="+mn-lt"/>
                        <a:ea typeface="+mn-ea"/>
                        <a:cs typeface="+mn-cs"/>
                      </a:endParaRPr>
                    </a:p>
                    <a:p>
                      <a:pPr marL="0" indent="0">
                        <a:buFont typeface="Arial" panose="020B0604020202020204" pitchFamily="34" charset="0"/>
                        <a:buNone/>
                      </a:pPr>
                      <a:endParaRPr lang="en-US" altLang="zh-CN" sz="1100" b="0" i="0" kern="1200" dirty="0">
                        <a:solidFill>
                          <a:schemeClr val="tx1"/>
                        </a:solidFill>
                        <a:effectLst/>
                        <a:latin typeface="+mn-lt"/>
                        <a:ea typeface="+mn-ea"/>
                        <a:cs typeface="+mn-cs"/>
                      </a:endParaRPr>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20000"/>
                        <a:lumOff val="80000"/>
                        <a:alpha val="20000"/>
                      </a:schemeClr>
                    </a:solidFill>
                  </a:tcPr>
                </a:tc>
                <a:tc>
                  <a:txBody>
                    <a:bodyPr/>
                    <a:lstStyle/>
                    <a:p>
                      <a:r>
                        <a:rPr lang="en-US" sz="1100" b="1" dirty="0"/>
                        <a:t>Published Standards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zh-CN" sz="1000" b="1" i="0" u="none" strike="noStrike" kern="1200" dirty="0">
                          <a:solidFill>
                            <a:schemeClr val="tx1"/>
                          </a:solidFill>
                          <a:effectLst/>
                          <a:latin typeface="+mn-lt"/>
                          <a:ea typeface="+mn-ea"/>
                          <a:cs typeface="+mn-cs"/>
                        </a:rPr>
                        <a:t>Task Force on Climate-related Financial Disclosures</a:t>
                      </a:r>
                      <a:r>
                        <a:rPr lang="en-US" altLang="zh-CN" sz="1000" b="0" i="0" u="none" strike="noStrike"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3"/>
                        </a:rPr>
                        <a:t>TFCD Recommendations</a:t>
                      </a:r>
                      <a:endParaRPr lang="en-US" altLang="zh-CN" sz="1000" b="0" i="0" kern="120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zh-CN" sz="1000" b="1" i="0" kern="1200" dirty="0">
                          <a:solidFill>
                            <a:schemeClr val="tx1"/>
                          </a:solidFill>
                          <a:effectLst/>
                          <a:latin typeface="+mn-lt"/>
                          <a:ea typeface="+mn-ea"/>
                          <a:cs typeface="+mn-cs"/>
                        </a:rPr>
                        <a:t>Sustainability Accounting Standards Board (SASB):</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4"/>
                        </a:rPr>
                        <a:t>SASB Standards</a:t>
                      </a:r>
                      <a:endParaRPr lang="en-US" altLang="zh-CN" sz="1000" b="0" i="0"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Global Reporting Initiative (GRI):</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5"/>
                        </a:rPr>
                        <a:t>GRI Standards</a:t>
                      </a:r>
                      <a:endParaRPr lang="en-US" altLang="zh-CN" sz="1000" b="0" i="0" u="none" strike="noStrike" kern="1200" dirty="0">
                        <a:solidFill>
                          <a:schemeClr val="tx1"/>
                        </a:solidFill>
                        <a:effectLst/>
                        <a:latin typeface="+mn-lt"/>
                        <a:ea typeface="+mn-ea"/>
                        <a:cs typeface="+mn-cs"/>
                      </a:endParaRPr>
                    </a:p>
                    <a:p>
                      <a:pPr marL="285750" indent="-285750">
                        <a:buFont typeface="Wingdings" panose="05000000000000000000" pitchFamily="2" charset="2"/>
                        <a:buChar char="ü"/>
                      </a:pPr>
                      <a:r>
                        <a:rPr lang="en-GB" altLang="zh-CN" sz="1000" b="1" i="0" kern="1200" dirty="0">
                          <a:solidFill>
                            <a:schemeClr val="tx1"/>
                          </a:solidFill>
                          <a:effectLst/>
                          <a:latin typeface="+mn-lt"/>
                          <a:ea typeface="+mn-ea"/>
                          <a:cs typeface="+mn-cs"/>
                        </a:rPr>
                        <a:t>Partnership for Carbon Accounting Financials (PCAF): </a:t>
                      </a:r>
                      <a:r>
                        <a:rPr lang="en-GB" sz="1000" dirty="0">
                          <a:hlinkClick r:id="rId6"/>
                        </a:rPr>
                        <a:t>Enabling financial institutions to assess and disclose greenhouse gas emissions associated with financial activities</a:t>
                      </a:r>
                      <a:endParaRPr lang="en-US" altLang="zh-CN" sz="1000" b="1" i="0" kern="1200" dirty="0">
                        <a:solidFill>
                          <a:schemeClr val="tx1"/>
                        </a:solidFill>
                        <a:effectLst/>
                        <a:latin typeface="+mn-lt"/>
                        <a:ea typeface="+mn-ea"/>
                        <a:cs typeface="+mn-cs"/>
                      </a:endParaRPr>
                    </a:p>
                    <a:p>
                      <a:endParaRPr lang="en-US" altLang="zh-CN" sz="1000" b="0" i="0" kern="1200" dirty="0">
                        <a:solidFill>
                          <a:schemeClr val="tx1"/>
                        </a:solidFill>
                        <a:effectLst/>
                        <a:highlight>
                          <a:srgbClr val="FFFF00"/>
                        </a:highlight>
                        <a:latin typeface="+mn-lt"/>
                        <a:ea typeface="+mn-ea"/>
                        <a:cs typeface="+mn-cs"/>
                      </a:endParaRPr>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959588">
                <a:tc vMerge="1">
                  <a:txBody>
                    <a:bodyPr/>
                    <a:lstStyle/>
                    <a:p>
                      <a:endParaRPr lang="en-GB" dirty="0"/>
                    </a:p>
                  </a:txBody>
                  <a:tcPr/>
                </a:tc>
                <a:tc>
                  <a:txBody>
                    <a:bodyPr/>
                    <a:lstStyle/>
                    <a:p>
                      <a:r>
                        <a:rPr lang="en-US" sz="1100" b="1" dirty="0"/>
                        <a:t>Resources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altLang="zh-CN" sz="1000" b="1" i="0" u="none" strike="noStrike" kern="1200" dirty="0">
                          <a:solidFill>
                            <a:schemeClr val="tx1"/>
                          </a:solidFill>
                          <a:effectLst/>
                          <a:latin typeface="+mn-lt"/>
                          <a:ea typeface="+mn-ea"/>
                          <a:cs typeface="+mn-cs"/>
                        </a:rPr>
                        <a:t>ECB (European Central Bank) </a:t>
                      </a:r>
                      <a:r>
                        <a:rPr lang="en-GB" sz="1000" b="1" dirty="0"/>
                        <a:t>Guide on climate-related and environmental risks </a:t>
                      </a:r>
                      <a:r>
                        <a:rPr lang="en-GB" sz="1000" dirty="0">
                          <a:hlinkClick r:id="rId7"/>
                        </a:rPr>
                        <a:t>Guide on climate-related and environmental risks</a:t>
                      </a:r>
                      <a:endParaRPr lang="en-GB" sz="1000" dirty="0"/>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zh-CN" sz="1000" b="1" i="0" u="none" strike="noStrike" kern="1200" dirty="0">
                          <a:solidFill>
                            <a:schemeClr val="tx1"/>
                          </a:solidFill>
                          <a:effectLst/>
                          <a:latin typeface="+mn-lt"/>
                          <a:ea typeface="+mn-ea"/>
                          <a:cs typeface="+mn-cs"/>
                        </a:rPr>
                        <a:t>Task Force on Climate-related Financial Disclosures</a:t>
                      </a:r>
                      <a:r>
                        <a:rPr lang="en-US" altLang="zh-CN" sz="1000" b="0" i="0" u="none" strike="noStrike"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3"/>
                        </a:rPr>
                        <a:t>TFCD Recommendations</a:t>
                      </a:r>
                      <a:endParaRPr lang="en-US" altLang="zh-CN" sz="1000" b="0" i="0" kern="120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n-US" altLang="zh-CN" sz="1000" b="1" i="0" kern="1200" dirty="0">
                        <a:solidFill>
                          <a:schemeClr val="tx1"/>
                        </a:solidFill>
                        <a:effectLst/>
                        <a:latin typeface="+mn-lt"/>
                        <a:ea typeface="+mn-ea"/>
                        <a:cs typeface="+mn-cs"/>
                      </a:endParaRPr>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2128104">
                <a:tc vMerge="1">
                  <a:txBody>
                    <a:bodyPr/>
                    <a:lstStyle/>
                    <a:p>
                      <a:endParaRPr lang="en-GB" dirty="0"/>
                    </a:p>
                  </a:txBody>
                  <a:tcPr/>
                </a:tc>
                <a:tc>
                  <a:txBody>
                    <a:bodyPr/>
                    <a:lstStyle/>
                    <a:p>
                      <a:r>
                        <a:rPr lang="en-US" sz="1100" b="1" dirty="0"/>
                        <a:t>Common concerns/Issues for SS</a:t>
                      </a:r>
                    </a:p>
                    <a:p>
                      <a:pPr marL="285750" indent="-196850">
                        <a:buFont typeface="Arial" panose="020B0604020202020204" pitchFamily="34" charset="0"/>
                        <a:buChar char="•"/>
                      </a:pPr>
                      <a:r>
                        <a:rPr lang="en-GB" altLang="zh-CN" sz="1000" b="1" i="0" kern="1200" dirty="0">
                          <a:solidFill>
                            <a:schemeClr val="tx1"/>
                          </a:solidFill>
                          <a:effectLst/>
                          <a:latin typeface="+mn-lt"/>
                          <a:ea typeface="+mn-ea"/>
                          <a:cs typeface="+mn-cs"/>
                        </a:rPr>
                        <a:t>Data Quality and Data Gaps: </a:t>
                      </a:r>
                      <a:r>
                        <a:rPr lang="en-GB" altLang="zh-CN" sz="1000" b="0" i="0" kern="1200" dirty="0">
                          <a:solidFill>
                            <a:schemeClr val="tx1"/>
                          </a:solidFill>
                          <a:effectLst/>
                          <a:latin typeface="+mn-lt"/>
                          <a:ea typeface="+mn-ea"/>
                          <a:cs typeface="+mn-cs"/>
                        </a:rPr>
                        <a:t>Data coming from multiple sources with varying levels of standardisation translating in </a:t>
                      </a:r>
                      <a:r>
                        <a:rPr lang="en-GB" altLang="zh-CN" sz="1000" b="1" i="0" kern="1200" dirty="0">
                          <a:solidFill>
                            <a:schemeClr val="tx1"/>
                          </a:solidFill>
                          <a:effectLst/>
                          <a:latin typeface="+mn-lt"/>
                          <a:ea typeface="+mn-ea"/>
                          <a:cs typeface="+mn-cs"/>
                        </a:rPr>
                        <a:t> </a:t>
                      </a:r>
                      <a:r>
                        <a:rPr lang="en-GB" altLang="zh-CN" sz="1000" b="0" i="0" kern="1200" dirty="0">
                          <a:solidFill>
                            <a:schemeClr val="tx1"/>
                          </a:solidFill>
                          <a:effectLst/>
                          <a:latin typeface="+mn-lt"/>
                          <a:ea typeface="+mn-ea"/>
                          <a:cs typeface="+mn-cs"/>
                        </a:rPr>
                        <a:t>incomplete, inconsistent, or non-standardised data across supply chains. </a:t>
                      </a:r>
                    </a:p>
                    <a:p>
                      <a:pPr marL="285750" indent="-196850">
                        <a:buFont typeface="Arial" panose="020B0604020202020204" pitchFamily="34" charset="0"/>
                        <a:buChar char="•"/>
                      </a:pPr>
                      <a:r>
                        <a:rPr lang="en-GB" altLang="zh-CN" sz="1000" b="1" i="0" kern="1200" dirty="0">
                          <a:solidFill>
                            <a:schemeClr val="tx1"/>
                          </a:solidFill>
                          <a:effectLst/>
                          <a:latin typeface="+mn-lt"/>
                          <a:ea typeface="+mn-ea"/>
                          <a:cs typeface="+mn-cs"/>
                        </a:rPr>
                        <a:t>Scope &amp; Complexity: </a:t>
                      </a:r>
                      <a:r>
                        <a:rPr lang="en-GB" altLang="zh-CN" sz="1000" b="0" i="0" kern="1200" dirty="0">
                          <a:solidFill>
                            <a:schemeClr val="tx1"/>
                          </a:solidFill>
                          <a:effectLst/>
                          <a:latin typeface="+mn-lt"/>
                          <a:ea typeface="+mn-ea"/>
                          <a:cs typeface="+mn-cs"/>
                        </a:rPr>
                        <a:t>Difficulty capturing upstream and downstream emissions accurately particularly on Scope 3 emissions, which encompass indirect emissions from upstream suppliers and downstream product use.</a:t>
                      </a:r>
                    </a:p>
                    <a:p>
                      <a:pPr marL="285750" indent="-196850">
                        <a:buFont typeface="Arial" panose="020B0604020202020204" pitchFamily="34" charset="0"/>
                        <a:buChar char="•"/>
                      </a:pPr>
                      <a:r>
                        <a:rPr lang="en-GB" altLang="zh-CN" sz="1000" b="1" i="0" kern="1200" dirty="0">
                          <a:solidFill>
                            <a:schemeClr val="tx1"/>
                          </a:solidFill>
                          <a:effectLst/>
                          <a:latin typeface="+mn-lt"/>
                          <a:ea typeface="+mn-ea"/>
                          <a:cs typeface="+mn-cs"/>
                        </a:rPr>
                        <a:t>Compliance challenges: </a:t>
                      </a:r>
                      <a:r>
                        <a:rPr lang="en-GB" altLang="zh-CN" sz="1000" b="0" i="0" kern="1200" dirty="0">
                          <a:solidFill>
                            <a:schemeClr val="tx1"/>
                          </a:solidFill>
                          <a:effectLst/>
                          <a:latin typeface="+mn-lt"/>
                          <a:ea typeface="+mn-ea"/>
                          <a:cs typeface="+mn-cs"/>
                        </a:rPr>
                        <a:t>Adhering to evolving regulatory requirements across jurisdictions. Securities services providers must navigate the evolving requirements while encouraging their clients and stakeholders to adopt frameworks like TCFD, SASB, and GRI for reporting consistency.</a:t>
                      </a:r>
                    </a:p>
                    <a:p>
                      <a:pPr marL="285750" indent="-196850">
                        <a:buFont typeface="Arial" panose="020B0604020202020204" pitchFamily="34" charset="0"/>
                        <a:buChar char="•"/>
                      </a:pPr>
                      <a:r>
                        <a:rPr lang="en-GB" altLang="zh-CN" sz="1000" b="1" i="0" kern="1200" dirty="0">
                          <a:solidFill>
                            <a:schemeClr val="tx1"/>
                          </a:solidFill>
                          <a:effectLst/>
                          <a:latin typeface="+mn-lt"/>
                          <a:ea typeface="+mn-ea"/>
                          <a:cs typeface="+mn-cs"/>
                        </a:rPr>
                        <a:t>Transparency and Accountability: </a:t>
                      </a:r>
                      <a:r>
                        <a:rPr lang="en-GB" altLang="zh-CN" sz="1000" b="0" i="0" kern="1200" dirty="0">
                          <a:solidFill>
                            <a:schemeClr val="tx1"/>
                          </a:solidFill>
                          <a:effectLst/>
                          <a:latin typeface="+mn-lt"/>
                          <a:ea typeface="+mn-ea"/>
                          <a:cs typeface="+mn-cs"/>
                        </a:rPr>
                        <a:t>Limited visibility into supplier practices or third-party certifications. Lack of standardisation.</a:t>
                      </a:r>
                    </a:p>
                    <a:p>
                      <a:pPr marL="285750" indent="-196850">
                        <a:buFont typeface="Arial" panose="020B0604020202020204" pitchFamily="34" charset="0"/>
                        <a:buChar char="•"/>
                      </a:pPr>
                      <a:r>
                        <a:rPr lang="en-GB" altLang="zh-CN" sz="1000" b="1" i="0" kern="1200" dirty="0">
                          <a:solidFill>
                            <a:schemeClr val="tx1"/>
                          </a:solidFill>
                          <a:effectLst/>
                          <a:latin typeface="+mn-lt"/>
                          <a:ea typeface="+mn-ea"/>
                          <a:cs typeface="+mn-cs"/>
                        </a:rPr>
                        <a:t>Integration: </a:t>
                      </a:r>
                      <a:r>
                        <a:rPr lang="en-GB" altLang="zh-CN" sz="1000" b="0" i="0" kern="1200" dirty="0">
                          <a:solidFill>
                            <a:schemeClr val="tx1"/>
                          </a:solidFill>
                          <a:effectLst/>
                          <a:latin typeface="+mn-lt"/>
                          <a:ea typeface="+mn-ea"/>
                          <a:cs typeface="+mn-cs"/>
                        </a:rPr>
                        <a:t>Aligning ESG data into traditional financial reporting and risk frameworks.</a:t>
                      </a:r>
                    </a:p>
                  </a:txBody>
                  <a:tcPr marL="91444" marR="91444" marT="45718" marB="4571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34819" name="Title 1">
            <a:extLst>
              <a:ext uri="{FF2B5EF4-FFF2-40B4-BE49-F238E27FC236}">
                <a16:creationId xmlns:a16="http://schemas.microsoft.com/office/drawing/2014/main" id="{AA8DB5D5-366C-7ECD-2CDC-2456EF81E5FB}"/>
              </a:ext>
            </a:extLst>
          </p:cNvPr>
          <p:cNvSpPr>
            <a:spLocks noGrp="1" noChangeArrowheads="1"/>
          </p:cNvSpPr>
          <p:nvPr>
            <p:ph type="title"/>
          </p:nvPr>
        </p:nvSpPr>
        <p:spPr>
          <a:xfrm>
            <a:off x="352425" y="58738"/>
            <a:ext cx="10604500" cy="661987"/>
          </a:xfrm>
        </p:spPr>
        <p:txBody>
          <a:bodyPr/>
          <a:lstStyle/>
          <a:p>
            <a:pPr eaLnBrk="1" hangingPunct="1">
              <a:lnSpc>
                <a:spcPct val="100000"/>
              </a:lnSpc>
            </a:pPr>
            <a:r>
              <a:rPr lang="en-US" altLang="en-US" sz="3200"/>
              <a:t>Environmental risk</a:t>
            </a:r>
            <a:endParaRPr lang="en-GB" altLang="en-US" sz="3200"/>
          </a:p>
        </p:txBody>
      </p:sp>
      <p:sp>
        <p:nvSpPr>
          <p:cNvPr id="5" name="Title 1">
            <a:extLst>
              <a:ext uri="{FF2B5EF4-FFF2-40B4-BE49-F238E27FC236}">
                <a16:creationId xmlns:a16="http://schemas.microsoft.com/office/drawing/2014/main" id="{DBFF6BAE-C31C-028F-70B5-C54E934ADE88}"/>
              </a:ext>
            </a:extLst>
          </p:cNvPr>
          <p:cNvSpPr txBox="1">
            <a:spLocks/>
          </p:cNvSpPr>
          <p:nvPr/>
        </p:nvSpPr>
        <p:spPr>
          <a:xfrm>
            <a:off x="352425" y="414338"/>
            <a:ext cx="10604500" cy="661987"/>
          </a:xfrm>
          <a:prstGeom prst="rect">
            <a:avLst/>
          </a:prstGeom>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dirty="0"/>
              <a:t>Supply Chain</a:t>
            </a:r>
            <a:endParaRPr lang="en-GB" sz="2000" dirty="0"/>
          </a:p>
        </p:txBody>
      </p:sp>
      <p:graphicFrame>
        <p:nvGraphicFramePr>
          <p:cNvPr id="7" name="Table 7">
            <a:extLst>
              <a:ext uri="{FF2B5EF4-FFF2-40B4-BE49-F238E27FC236}">
                <a16:creationId xmlns:a16="http://schemas.microsoft.com/office/drawing/2014/main" id="{4EB9CE60-D2D1-CE27-BAED-40A59B06B714}"/>
              </a:ext>
            </a:extLst>
          </p:cNvPr>
          <p:cNvGraphicFramePr>
            <a:graphicFrameLocks noGrp="1"/>
          </p:cNvGraphicFramePr>
          <p:nvPr/>
        </p:nvGraphicFramePr>
        <p:xfrm>
          <a:off x="7134225" y="6584950"/>
          <a:ext cx="4705350" cy="214313"/>
        </p:xfrm>
        <a:graphic>
          <a:graphicData uri="http://schemas.openxmlformats.org/drawingml/2006/table">
            <a:tbl>
              <a:tblPr firstRow="1" bandRow="1">
                <a:tableStyleId>{BC89EF96-8CEA-46FF-86C4-4CE0E7609802}</a:tableStyleId>
              </a:tblPr>
              <a:tblGrid>
                <a:gridCol w="850914">
                  <a:extLst>
                    <a:ext uri="{9D8B030D-6E8A-4147-A177-3AD203B41FA5}">
                      <a16:colId xmlns:a16="http://schemas.microsoft.com/office/drawing/2014/main" val="20000"/>
                    </a:ext>
                  </a:extLst>
                </a:gridCol>
                <a:gridCol w="1501761">
                  <a:extLst>
                    <a:ext uri="{9D8B030D-6E8A-4147-A177-3AD203B41FA5}">
                      <a16:colId xmlns:a16="http://schemas.microsoft.com/office/drawing/2014/main" val="20001"/>
                    </a:ext>
                  </a:extLst>
                </a:gridCol>
                <a:gridCol w="774852">
                  <a:extLst>
                    <a:ext uri="{9D8B030D-6E8A-4147-A177-3AD203B41FA5}">
                      <a16:colId xmlns:a16="http://schemas.microsoft.com/office/drawing/2014/main" val="20002"/>
                    </a:ext>
                  </a:extLst>
                </a:gridCol>
                <a:gridCol w="1577823">
                  <a:extLst>
                    <a:ext uri="{9D8B030D-6E8A-4147-A177-3AD203B41FA5}">
                      <a16:colId xmlns:a16="http://schemas.microsoft.com/office/drawing/2014/main" val="20003"/>
                    </a:ext>
                  </a:extLst>
                </a:gridCol>
              </a:tblGrid>
              <a:tr h="214313">
                <a:tc>
                  <a:txBody>
                    <a:bodyPr/>
                    <a:lstStyle/>
                    <a:p>
                      <a:r>
                        <a:rPr lang="en-US" sz="800" b="0" dirty="0"/>
                        <a:t>Published by:</a:t>
                      </a:r>
                      <a:endParaRPr lang="en-GB" sz="800" b="0" dirty="0"/>
                    </a:p>
                  </a:txBody>
                  <a:tcPr marL="91423" marR="91423" marT="45942" marB="45942">
                    <a:solidFill>
                      <a:schemeClr val="accent4">
                        <a:lumMod val="20000"/>
                        <a:lumOff val="80000"/>
                      </a:schemeClr>
                    </a:solidFill>
                  </a:tcPr>
                </a:tc>
                <a:tc>
                  <a:txBody>
                    <a:bodyPr/>
                    <a:lstStyle/>
                    <a:p>
                      <a:r>
                        <a:rPr lang="en-US" sz="800" b="0" dirty="0"/>
                        <a:t>Flora Belladonna</a:t>
                      </a:r>
                      <a:endParaRPr lang="en-GB" sz="800" b="0" dirty="0"/>
                    </a:p>
                  </a:txBody>
                  <a:tcPr marL="91423" marR="91423" marT="45942" marB="45942">
                    <a:solidFill>
                      <a:schemeClr val="accent4">
                        <a:lumMod val="20000"/>
                        <a:lumOff val="80000"/>
                      </a:schemeClr>
                    </a:solidFill>
                  </a:tcPr>
                </a:tc>
                <a:tc>
                  <a:txBody>
                    <a:bodyPr/>
                    <a:lstStyle/>
                    <a:p>
                      <a:r>
                        <a:rPr lang="en-US" sz="800" b="0" dirty="0"/>
                        <a:t>Last Updated:</a:t>
                      </a:r>
                      <a:endParaRPr lang="en-GB" sz="800" b="0" dirty="0"/>
                    </a:p>
                  </a:txBody>
                  <a:tcPr marL="91423" marR="91423" marT="45942" marB="45942">
                    <a:solidFill>
                      <a:schemeClr val="accent4">
                        <a:lumMod val="20000"/>
                        <a:lumOff val="80000"/>
                      </a:schemeClr>
                    </a:solidFill>
                  </a:tcPr>
                </a:tc>
                <a:tc>
                  <a:txBody>
                    <a:bodyPr/>
                    <a:lstStyle/>
                    <a:p>
                      <a:r>
                        <a:rPr lang="en-US" sz="800" b="0"/>
                        <a:t>24.01.2025</a:t>
                      </a:r>
                      <a:endParaRPr lang="en-GB" sz="800" b="0" dirty="0"/>
                    </a:p>
                  </a:txBody>
                  <a:tcPr marL="91423" marR="91423" marT="45942" marB="45942">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a:extLst>
              <a:ext uri="{FF2B5EF4-FFF2-40B4-BE49-F238E27FC236}">
                <a16:creationId xmlns:a16="http://schemas.microsoft.com/office/drawing/2014/main" id="{9E63E269-A428-616B-8185-F4E88388ABE4}"/>
              </a:ext>
            </a:extLst>
          </p:cNvPr>
          <p:cNvSpPr>
            <a:spLocks noGrp="1" noChangeArrowheads="1"/>
          </p:cNvSpPr>
          <p:nvPr>
            <p:ph type="title"/>
          </p:nvPr>
        </p:nvSpPr>
        <p:spPr/>
        <p:txBody>
          <a:bodyPr/>
          <a:lstStyle/>
          <a:p>
            <a:r>
              <a:rPr lang="en-US" altLang="en-US"/>
              <a:t>SS Product Opportunities</a:t>
            </a:r>
            <a:endParaRPr lang="en-GB"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表格 48">
            <a:extLst>
              <a:ext uri="{FF2B5EF4-FFF2-40B4-BE49-F238E27FC236}">
                <a16:creationId xmlns:a16="http://schemas.microsoft.com/office/drawing/2014/main" id="{2748D3EA-519E-FAE8-7E99-3C0F3DE5675F}"/>
              </a:ext>
            </a:extLst>
          </p:cNvPr>
          <p:cNvGraphicFramePr/>
          <p:nvPr/>
        </p:nvGraphicFramePr>
        <p:xfrm>
          <a:off x="838200" y="1328738"/>
          <a:ext cx="10514014" cy="5397500"/>
        </p:xfrm>
        <a:graphic>
          <a:graphicData uri="http://schemas.openxmlformats.org/drawingml/2006/table">
            <a:tbl>
              <a:tblPr/>
              <a:tblGrid>
                <a:gridCol w="5257007">
                  <a:extLst>
                    <a:ext uri="{9D8B030D-6E8A-4147-A177-3AD203B41FA5}">
                      <a16:colId xmlns:a16="http://schemas.microsoft.com/office/drawing/2014/main" val="20000"/>
                    </a:ext>
                  </a:extLst>
                </a:gridCol>
                <a:gridCol w="5257007">
                  <a:extLst>
                    <a:ext uri="{9D8B030D-6E8A-4147-A177-3AD203B41FA5}">
                      <a16:colId xmlns:a16="http://schemas.microsoft.com/office/drawing/2014/main" val="20001"/>
                    </a:ext>
                  </a:extLst>
                </a:gridCol>
              </a:tblGrid>
              <a:tr h="1519630">
                <a:tc gridSpan="2">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Summary</a:t>
                      </a:r>
                      <a:endParaRPr lang="en-GB" sz="1100" b="0" strike="noStrike" spc="-1" noProof="0"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TW" sz="1100" b="0" strike="noStrike" kern="1200" spc="-1" noProof="0" dirty="0">
                          <a:solidFill>
                            <a:schemeClr val="tx1"/>
                          </a:solidFill>
                          <a:latin typeface="Calibri"/>
                          <a:ea typeface="+mn-ea"/>
                          <a:cs typeface="+mn-cs"/>
                        </a:rPr>
                        <a:t>Voluntary Carbon markets (VCM) allow carbon emitters to offset unavoidable emissions by purchasing carbon credits from projects aimed at removing or reducing greenhouse gases (GHG) from the atmosphere. Unlike compliance carbon markets, such as the EU ETS market, VCMs are voluntary and unregulated. Still, due to the expansion of industry initiatives, such as carbon offsetting and reduction schemes for international aviation (CORSIA), more and more participants are joining the market.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TW" sz="1100" b="0" strike="noStrike" kern="1200" spc="-1" noProof="0" dirty="0">
                          <a:solidFill>
                            <a:schemeClr val="tx1"/>
                          </a:solidFill>
                          <a:latin typeface="Calibri"/>
                          <a:ea typeface="+mn-ea"/>
                          <a:cs typeface="+mn-cs"/>
                        </a:rPr>
                        <a:t>Project developers, the upstream part of the market, acquire carbon credits if the projects are verified according to a specific carbon reduction or removal methodology. Carbon credits were issued and recorded in one of the many registries.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TW" sz="1100" b="0" strike="noStrike" kern="1200" spc="-1" noProof="0" dirty="0">
                          <a:solidFill>
                            <a:schemeClr val="tx1"/>
                          </a:solidFill>
                          <a:latin typeface="Calibri"/>
                          <a:ea typeface="+mn-ea"/>
                          <a:cs typeface="+mn-cs"/>
                        </a:rPr>
                        <a:t>Since the VCMs are voluntary, unregulated and fragmented, data challenges occur in issuance, retirement (via registries), pricing and trading(via exchanges), and credit quality (via specialized rating firms).</a:t>
                      </a:r>
                      <a:r>
                        <a:rPr lang="en-GB" sz="1100" b="0" strike="noStrike" kern="1200" spc="-1" baseline="0" noProof="0" dirty="0">
                          <a:solidFill>
                            <a:schemeClr val="tx1"/>
                          </a:solidFill>
                          <a:latin typeface="Calibri"/>
                          <a:ea typeface="+mn-ea"/>
                          <a:cs typeface="+mn-cs"/>
                        </a:rPr>
                        <a:t> </a:t>
                      </a:r>
                      <a:endParaRPr lang="en-GB" sz="1100" b="0" strike="noStrike" kern="1200" spc="-1" noProof="0" dirty="0">
                        <a:solidFill>
                          <a:schemeClr val="tx1"/>
                        </a:solidFill>
                        <a:latin typeface="Calibri"/>
                        <a:ea typeface="+mn-ea"/>
                        <a:cs typeface="+mn-cs"/>
                      </a:endParaRPr>
                    </a:p>
                  </a:txBody>
                  <a:tcPr marL="46793" marR="46793" marT="45722" marB="45722">
                    <a:lnL w="5760">
                      <a:solidFill>
                        <a:srgbClr val="D0CECE"/>
                      </a:solidFill>
                    </a:lnL>
                    <a:lnR w="5760">
                      <a:solidFill>
                        <a:srgbClr val="D0CECE"/>
                      </a:solidFill>
                    </a:lnR>
                    <a:lnT w="5760">
                      <a:solidFill>
                        <a:srgbClr val="D0CECE"/>
                      </a:solidFill>
                    </a:lnT>
                    <a:lnB w="5760">
                      <a:solidFill>
                        <a:srgbClr val="D0CECE"/>
                      </a:solidFill>
                    </a:lnB>
                    <a:solidFill>
                      <a:srgbClr val="DAE3F3"/>
                    </a:solidFill>
                  </a:tcPr>
                </a:tc>
                <a:tc hMerge="1">
                  <a:txBody>
                    <a:bodyPr/>
                    <a:lstStyle/>
                    <a:p>
                      <a:endParaRPr lang="zh-TW"/>
                    </a:p>
                  </a:txBody>
                  <a:tcPr marL="90000" marR="90000">
                    <a:solidFill>
                      <a:srgbClr val="729FCF"/>
                    </a:solidFill>
                  </a:tcPr>
                </a:tc>
                <a:extLst>
                  <a:ext uri="{0D108BD9-81ED-4DB2-BD59-A6C34878D82A}">
                    <a16:rowId xmlns:a16="http://schemas.microsoft.com/office/drawing/2014/main" val="10000"/>
                  </a:ext>
                </a:extLst>
              </a:tr>
              <a:tr h="1097462">
                <a:tc rowSpan="3">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Key Data Elements/Flow</a:t>
                      </a:r>
                      <a:endParaRPr lang="en-GB" sz="1100" b="0" strike="noStrike" spc="-1" noProof="0"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100" b="0" strike="noStrike" spc="-1" noProof="0" dirty="0">
                        <a:solidFill>
                          <a:srgbClr val="000000"/>
                        </a:solidFill>
                        <a:latin typeface="Calibri"/>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Calibri"/>
                        </a:rPr>
                        <a:t>Issuance and Retirement:</a:t>
                      </a:r>
                      <a:r>
                        <a:rPr lang="en-GB" sz="1100" b="0" strike="noStrike" spc="-1" noProof="0" dirty="0">
                          <a:solidFill>
                            <a:srgbClr val="000000"/>
                          </a:solidFill>
                          <a:latin typeface="Calibri"/>
                        </a:rPr>
                        <a:t> registries issue credits, record entitlements and retire credits. Leading players include the Verified Carbon Standard (VCS) Program, Gold Standard (GS) and American Carbon Registry (ACR) Program.</a:t>
                      </a: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0" strike="noStrike" spc="-1" noProof="0" dirty="0">
                          <a:solidFill>
                            <a:srgbClr val="000000"/>
                          </a:solidFill>
                          <a:latin typeface="Calibri"/>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Calibri"/>
                        </a:rPr>
                        <a:t>Pricing and Trading: </a:t>
                      </a:r>
                      <a:r>
                        <a:rPr lang="en-GB" sz="1100" b="0" strike="noStrike" spc="-1" noProof="0" dirty="0">
                          <a:solidFill>
                            <a:srgbClr val="000000"/>
                          </a:solidFill>
                          <a:latin typeface="Calibri"/>
                        </a:rPr>
                        <a:t>investors buy credits issued by different registries via Exchanges, like CBL, which integrates trading and settlement (T+0 same-day settlement)  into one platform. Specialized data companies like Viridios AI provide pricing, valuations, and market insights.  </a:t>
                      </a: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1100" b="0" strike="noStrike" spc="-1" noProof="0" dirty="0">
                        <a:solidFill>
                          <a:srgbClr val="000000"/>
                        </a:solidFill>
                        <a:latin typeface="Calibri"/>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Calibri"/>
                        </a:rPr>
                        <a:t>Quality: </a:t>
                      </a:r>
                      <a:r>
                        <a:rPr lang="en-GB" sz="1100" b="0" strike="noStrike" spc="-1" noProof="0" dirty="0">
                          <a:solidFill>
                            <a:srgbClr val="000000"/>
                          </a:solidFill>
                          <a:latin typeface="Calibri"/>
                        </a:rPr>
                        <a:t>carbon credits represent specific projects using specific carbon reduction/removal technology. The public is concerned that low-quality credits from projects with false claims and exaggerated results may undermine purpose. To</a:t>
                      </a:r>
                      <a:r>
                        <a:rPr lang="en-GB" sz="1100" b="0" strike="noStrike" spc="-1" baseline="0" noProof="0" dirty="0">
                          <a:solidFill>
                            <a:srgbClr val="000000"/>
                          </a:solidFill>
                          <a:latin typeface="Calibri"/>
                        </a:rPr>
                        <a:t> evaluate the quality of credits, c</a:t>
                      </a:r>
                      <a:r>
                        <a:rPr lang="en-GB" sz="1100" b="0" strike="noStrike" spc="-1" noProof="0" dirty="0">
                          <a:solidFill>
                            <a:srgbClr val="000000"/>
                          </a:solidFill>
                          <a:latin typeface="Calibri"/>
                        </a:rPr>
                        <a:t>arbon rating agencies such as BeZero and Sylvera provide independent ratings for credits. </a:t>
                      </a: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1100" b="0" strike="noStrike" spc="-1" noProof="0" dirty="0">
                        <a:solidFill>
                          <a:srgbClr val="000000"/>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Calibri"/>
                        </a:rPr>
                        <a:t>Product Opportunities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0" strike="noStrike" spc="-1" noProof="0" dirty="0">
                          <a:solidFill>
                            <a:srgbClr val="000000"/>
                          </a:solidFill>
                          <a:latin typeface="Calibri"/>
                        </a:rPr>
                        <a:t>Developing standardised data protocols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0" strike="noStrike" spc="-1" noProof="0" dirty="0">
                          <a:solidFill>
                            <a:srgbClr val="000000"/>
                          </a:solidFill>
                          <a:latin typeface="Calibri"/>
                        </a:rPr>
                        <a:t>Creating integrated trading platforms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0" strike="noStrike" spc="-1" noProof="0" dirty="0">
                          <a:solidFill>
                            <a:srgbClr val="000000"/>
                          </a:solidFill>
                          <a:latin typeface="Calibri"/>
                        </a:rPr>
                        <a:t>Accommodating markets/ industries that are currently not adapted for compliance carbon markets</a:t>
                      </a:r>
                    </a:p>
                  </a:txBody>
                  <a:tcPr marL="46793" marR="46793" marT="45722" marB="45722">
                    <a:lnL w="5760">
                      <a:solidFill>
                        <a:srgbClr val="D0CECE"/>
                      </a:solidFill>
                    </a:lnL>
                    <a:lnR w="5760">
                      <a:solidFill>
                        <a:srgbClr val="D0CECE"/>
                      </a:solidFill>
                    </a:lnR>
                    <a:lnT w="5760">
                      <a:solidFill>
                        <a:srgbClr val="D0CECE"/>
                      </a:solidFill>
                    </a:lnT>
                    <a:lnB w="5760">
                      <a:solidFill>
                        <a:srgbClr val="D0CECE"/>
                      </a:solidFill>
                    </a:lnB>
                    <a:solidFill>
                      <a:srgbClr val="E2F0D9">
                        <a:alpha val="20000"/>
                      </a:srgbClr>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Published Standards</a:t>
                      </a: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Core Carbon principles (CCPs)</a:t>
                      </a:r>
                      <a:r>
                        <a:rPr lang="en-GB" sz="1100" b="0" strike="noStrike" spc="-1" noProof="0" dirty="0">
                          <a:solidFill>
                            <a:srgbClr val="000000"/>
                          </a:solidFill>
                          <a:latin typeface="Calibri"/>
                        </a:rPr>
                        <a:t> aim to set a global standard for quality in the voluntary carbon market</a:t>
                      </a:r>
                      <a:endParaRPr lang="en-GB" sz="1100" b="1" strike="noStrike" spc="-1" noProof="0" dirty="0">
                        <a:solidFill>
                          <a:srgbClr val="000000"/>
                        </a:solidFill>
                        <a:latin typeface="Calibri"/>
                      </a:endParaRP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0" strike="noStrike" spc="-1" noProof="0" dirty="0">
                          <a:solidFill>
                            <a:srgbClr val="000000"/>
                          </a:solidFill>
                          <a:latin typeface="Calibri"/>
                        </a:rPr>
                        <a:t>While VCMs and compliance markets operate under different frameworks, there are instances where voluntary markets adopt regulated markets’ standards and principles to enhance credibility and transparency</a:t>
                      </a:r>
                    </a:p>
                  </a:txBody>
                  <a:tcPr marL="46793" marR="46793" marT="45722" marB="45722">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1"/>
                  </a:ext>
                </a:extLst>
              </a:tr>
              <a:tr h="1062049">
                <a:tc vMerge="1">
                  <a:txBody>
                    <a:bodyPr/>
                    <a:lstStyle/>
                    <a:p>
                      <a:endParaRPr lang="zh-TW"/>
                    </a:p>
                  </a:txBody>
                  <a:tcPr marL="90000" marR="90000">
                    <a:solidFill>
                      <a:srgbClr val="729FCF"/>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Resources</a:t>
                      </a:r>
                      <a:endParaRPr lang="en-GB" sz="1100" b="0" strike="noStrike" spc="-1" noProof="0" dirty="0">
                        <a:solidFill>
                          <a:srgbClr val="000000"/>
                        </a:solidFill>
                        <a:latin typeface="Calibri"/>
                      </a:endParaRPr>
                    </a:p>
                  </a:txBody>
                  <a:tcPr marL="46793" marR="46793" marT="45722" marB="45722">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2"/>
                  </a:ext>
                </a:extLst>
              </a:tr>
              <a:tr h="1718359">
                <a:tc vMerge="1">
                  <a:txBody>
                    <a:bodyPr/>
                    <a:lstStyle/>
                    <a:p>
                      <a:endParaRPr lang="zh-TW"/>
                    </a:p>
                  </a:txBody>
                  <a:tcPr marL="90000" marR="90000">
                    <a:solidFill>
                      <a:srgbClr val="729FCF"/>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Common concerns/Issues for SS</a:t>
                      </a:r>
                      <a:endParaRPr lang="en-GB" sz="1100" b="0" strike="noStrike" spc="-1" noProof="0" dirty="0">
                        <a:solidFill>
                          <a:srgbClr val="000000"/>
                        </a:solidFill>
                        <a:latin typeface="Calibri"/>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1" strike="noStrike" spc="-1" noProof="0" dirty="0">
                          <a:solidFill>
                            <a:srgbClr val="000000"/>
                          </a:solidFill>
                          <a:latin typeface="Calibri"/>
                        </a:rPr>
                        <a:t>Standardization: </a:t>
                      </a:r>
                      <a:r>
                        <a:rPr lang="en-GB" altLang="zh-TW" sz="1100" b="0" strike="noStrike" spc="-1" noProof="0" dirty="0">
                          <a:solidFill>
                            <a:srgbClr val="000000"/>
                          </a:solidFill>
                          <a:latin typeface="Calibri"/>
                        </a:rPr>
                        <a:t>reliance on unregulated standards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1" strike="noStrike" spc="-1" noProof="0" dirty="0">
                          <a:solidFill>
                            <a:srgbClr val="000000"/>
                          </a:solidFill>
                          <a:latin typeface="Calibri"/>
                        </a:rPr>
                        <a:t>Data Availability: </a:t>
                      </a:r>
                      <a:r>
                        <a:rPr lang="en-GB" altLang="zh-TW" sz="1100" b="0" strike="noStrike" spc="-1" noProof="0" dirty="0">
                          <a:solidFill>
                            <a:srgbClr val="000000"/>
                          </a:solidFill>
                          <a:latin typeface="Calibri"/>
                        </a:rPr>
                        <a:t>pricing,</a:t>
                      </a:r>
                      <a:r>
                        <a:rPr lang="en-GB" altLang="zh-TW" sz="1100" b="0" strike="noStrike" spc="-1" baseline="0" noProof="0" dirty="0">
                          <a:solidFill>
                            <a:srgbClr val="000000"/>
                          </a:solidFill>
                          <a:latin typeface="Calibri"/>
                        </a:rPr>
                        <a:t> trading and quality data might not be available  </a:t>
                      </a:r>
                      <a:r>
                        <a:rPr lang="en-GB" altLang="zh-TW" sz="1100" b="0" strike="noStrike" spc="-1" noProof="0" dirty="0">
                          <a:solidFill>
                            <a:srgbClr val="000000"/>
                          </a:solidFill>
                          <a:latin typeface="Calibri"/>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1" strike="noStrike" spc="-1" noProof="0" dirty="0">
                          <a:solidFill>
                            <a:srgbClr val="000000"/>
                          </a:solidFill>
                          <a:latin typeface="Calibri"/>
                        </a:rPr>
                        <a:t>Greenwashing: </a:t>
                      </a:r>
                      <a:r>
                        <a:rPr lang="en-GB" altLang="zh-TW" sz="1100" b="0" strike="noStrike" spc="-1" noProof="0" dirty="0">
                          <a:solidFill>
                            <a:srgbClr val="000000"/>
                          </a:solidFill>
                          <a:latin typeface="Calibri"/>
                        </a:rPr>
                        <a:t>low-quality credits undermine public confidence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1" strike="noStrike" spc="-1" noProof="0" dirty="0">
                          <a:solidFill>
                            <a:srgbClr val="000000"/>
                          </a:solidFill>
                          <a:latin typeface="Calibri"/>
                        </a:rPr>
                        <a:t>Lack of regulations: </a:t>
                      </a:r>
                      <a:r>
                        <a:rPr lang="en-GB" altLang="zh-TW" sz="1100" b="0" strike="noStrike" spc="-1" noProof="0" dirty="0">
                          <a:solidFill>
                            <a:srgbClr val="000000"/>
                          </a:solidFill>
                          <a:latin typeface="Calibri"/>
                        </a:rPr>
                        <a:t>insufficient regulation of infrastructure like registries, exchanges, and rating firms</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000" b="0" strike="noStrike" spc="-1" noProof="0" dirty="0">
                        <a:solidFill>
                          <a:srgbClr val="000000"/>
                        </a:solidFill>
                        <a:latin typeface="Calibri"/>
                      </a:endParaRPr>
                    </a:p>
                  </a:txBody>
                  <a:tcPr marL="46793" marR="46793" marT="45722" marB="45722">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3"/>
                  </a:ext>
                </a:extLst>
              </a:tr>
            </a:tbl>
          </a:graphicData>
        </a:graphic>
      </p:graphicFrame>
      <p:sp>
        <p:nvSpPr>
          <p:cNvPr id="50" name="文字方塊 49">
            <a:extLst>
              <a:ext uri="{FF2B5EF4-FFF2-40B4-BE49-F238E27FC236}">
                <a16:creationId xmlns:a16="http://schemas.microsoft.com/office/drawing/2014/main" id="{1440098F-362E-1E1C-60FC-1FF37E200BE5}"/>
              </a:ext>
            </a:extLst>
          </p:cNvPr>
          <p:cNvSpPr txBox="1"/>
          <p:nvPr/>
        </p:nvSpPr>
        <p:spPr>
          <a:xfrm>
            <a:off x="838200" y="184150"/>
            <a:ext cx="10602913" cy="661988"/>
          </a:xfrm>
          <a:prstGeom prst="rect">
            <a:avLst/>
          </a:prstGeom>
          <a:noFill/>
          <a:ln w="0">
            <a:noFill/>
          </a:ln>
        </p:spPr>
        <p:txBody>
          <a:bodyPr lIns="45714" tIns="91428" rIns="45714" bIns="91428" anchor="ctr"/>
          <a:lstStyle/>
          <a:p>
            <a:pPr>
              <a:tabLst>
                <a:tab pos="0" algn="l"/>
                <a:tab pos="914309" algn="l"/>
                <a:tab pos="1828617" algn="l"/>
                <a:tab pos="2742926" algn="l"/>
                <a:tab pos="3657234" algn="l"/>
                <a:tab pos="4571543" algn="l"/>
                <a:tab pos="5485851" algn="l"/>
                <a:tab pos="6400160" algn="l"/>
                <a:tab pos="7314468" algn="l"/>
                <a:tab pos="8228777" algn="l"/>
                <a:tab pos="9143086" algn="l"/>
                <a:tab pos="10057394" algn="l"/>
              </a:tabLst>
              <a:defRPr/>
            </a:pPr>
            <a:r>
              <a:rPr lang="en-US" sz="3200" b="1" spc="-1" dirty="0">
                <a:solidFill>
                  <a:srgbClr val="000000"/>
                </a:solidFill>
                <a:latin typeface="Calibri Light"/>
              </a:rPr>
              <a:t>Voluntary Carbon markets</a:t>
            </a:r>
            <a:endParaRPr lang="en-US" sz="3200" spc="-1" dirty="0">
              <a:solidFill>
                <a:srgbClr val="000000"/>
              </a:solidFill>
              <a:latin typeface="Calibri Light"/>
            </a:endParaRPr>
          </a:p>
        </p:txBody>
      </p:sp>
      <p:sp>
        <p:nvSpPr>
          <p:cNvPr id="51" name="Title 1">
            <a:extLst>
              <a:ext uri="{FF2B5EF4-FFF2-40B4-BE49-F238E27FC236}">
                <a16:creationId xmlns:a16="http://schemas.microsoft.com/office/drawing/2014/main" id="{0078166E-5513-7B3E-AA89-61A7BF89D1E6}"/>
              </a:ext>
            </a:extLst>
          </p:cNvPr>
          <p:cNvSpPr/>
          <p:nvPr/>
        </p:nvSpPr>
        <p:spPr>
          <a:xfrm>
            <a:off x="838200" y="625475"/>
            <a:ext cx="10602913" cy="661988"/>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46794" tIns="89988" rIns="46794" bIns="89988" anchor="ctr"/>
          <a:lstStyle/>
          <a:p>
            <a:pPr>
              <a:lnSpc>
                <a:spcPct val="90000"/>
              </a:lnSpc>
              <a:tabLst>
                <a:tab pos="0" algn="l"/>
                <a:tab pos="914309" algn="l"/>
                <a:tab pos="1828617" algn="l"/>
                <a:tab pos="2742926" algn="l"/>
                <a:tab pos="3657234" algn="l"/>
                <a:tab pos="4571543" algn="l"/>
                <a:tab pos="5485851" algn="l"/>
                <a:tab pos="6400160" algn="l"/>
                <a:tab pos="7314468" algn="l"/>
                <a:tab pos="8228777" algn="l"/>
                <a:tab pos="9143086" algn="l"/>
                <a:tab pos="10057394" algn="l"/>
              </a:tabLst>
              <a:defRPr/>
            </a:pPr>
            <a:r>
              <a:rPr lang="en-US" sz="2000" spc="-1" dirty="0">
                <a:solidFill>
                  <a:srgbClr val="000000"/>
                </a:solidFill>
                <a:latin typeface="Calibri Light"/>
              </a:rPr>
              <a:t>Product Opportunities</a:t>
            </a:r>
            <a:endParaRPr lang="en-US" sz="2000" spc="-1" dirty="0">
              <a:solidFill>
                <a:srgbClr val="000000"/>
              </a:solidFill>
            </a:endParaRPr>
          </a:p>
        </p:txBody>
      </p:sp>
      <p:graphicFrame>
        <p:nvGraphicFramePr>
          <p:cNvPr id="52" name="表格 51">
            <a:extLst>
              <a:ext uri="{FF2B5EF4-FFF2-40B4-BE49-F238E27FC236}">
                <a16:creationId xmlns:a16="http://schemas.microsoft.com/office/drawing/2014/main" id="{7FFB9CB0-3513-7638-5137-170DB812497A}"/>
              </a:ext>
            </a:extLst>
          </p:cNvPr>
          <p:cNvGraphicFramePr/>
          <p:nvPr/>
        </p:nvGraphicFramePr>
        <p:xfrm>
          <a:off x="6094413" y="6324600"/>
          <a:ext cx="5257800" cy="365272"/>
        </p:xfrm>
        <a:graphic>
          <a:graphicData uri="http://schemas.openxmlformats.org/drawingml/2006/table">
            <a:tbl>
              <a:tblPr/>
              <a:tblGrid>
                <a:gridCol w="1314720">
                  <a:extLst>
                    <a:ext uri="{9D8B030D-6E8A-4147-A177-3AD203B41FA5}">
                      <a16:colId xmlns:a16="http://schemas.microsoft.com/office/drawing/2014/main" val="20000"/>
                    </a:ext>
                  </a:extLst>
                </a:gridCol>
                <a:gridCol w="1314360">
                  <a:extLst>
                    <a:ext uri="{9D8B030D-6E8A-4147-A177-3AD203B41FA5}">
                      <a16:colId xmlns:a16="http://schemas.microsoft.com/office/drawing/2014/main" val="20001"/>
                    </a:ext>
                  </a:extLst>
                </a:gridCol>
                <a:gridCol w="1314360">
                  <a:extLst>
                    <a:ext uri="{9D8B030D-6E8A-4147-A177-3AD203B41FA5}">
                      <a16:colId xmlns:a16="http://schemas.microsoft.com/office/drawing/2014/main" val="20002"/>
                    </a:ext>
                  </a:extLst>
                </a:gridCol>
                <a:gridCol w="1314360">
                  <a:extLst>
                    <a:ext uri="{9D8B030D-6E8A-4147-A177-3AD203B41FA5}">
                      <a16:colId xmlns:a16="http://schemas.microsoft.com/office/drawing/2014/main" val="20003"/>
                    </a:ext>
                  </a:extLst>
                </a:gridCol>
              </a:tblGrid>
              <a:tr h="365125">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Published by:</a:t>
                      </a:r>
                    </a:p>
                  </a:txBody>
                  <a:tcPr marL="45720" marR="45720" marT="45476" marB="45476">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endParaRPr lang="zh-TW" sz="1800" dirty="0"/>
                    </a:p>
                  </a:txBody>
                  <a:tcPr marL="45720" marR="45720" marT="45476" marB="45476">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Last Updated</a:t>
                      </a:r>
                    </a:p>
                  </a:txBody>
                  <a:tcPr marL="45720" marR="45720" marT="45476" marB="45476">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endParaRPr lang="zh-TW" sz="1800" dirty="0"/>
                    </a:p>
                  </a:txBody>
                  <a:tcPr marL="45720" marR="45720" marT="45476" marB="45476">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A4C632-2D22-45F1-81B1-E3DCB67470C6}"/>
              </a:ext>
            </a:extLst>
          </p:cNvPr>
          <p:cNvSpPr/>
          <p:nvPr/>
        </p:nvSpPr>
        <p:spPr>
          <a:xfrm>
            <a:off x="4016375" y="1930400"/>
            <a:ext cx="388143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Issuers </a:t>
            </a:r>
            <a:endParaRPr lang="en-GB" sz="1400" dirty="0"/>
          </a:p>
        </p:txBody>
      </p:sp>
      <p:graphicFrame>
        <p:nvGraphicFramePr>
          <p:cNvPr id="6" name="Table 6">
            <a:extLst>
              <a:ext uri="{FF2B5EF4-FFF2-40B4-BE49-F238E27FC236}">
                <a16:creationId xmlns:a16="http://schemas.microsoft.com/office/drawing/2014/main" id="{25122201-6F9A-A3F4-1F89-42DF30D24356}"/>
              </a:ext>
            </a:extLst>
          </p:cNvPr>
          <p:cNvGraphicFramePr>
            <a:graphicFrameLocks noGrp="1"/>
          </p:cNvGraphicFramePr>
          <p:nvPr/>
        </p:nvGraphicFramePr>
        <p:xfrm>
          <a:off x="8739188" y="139700"/>
          <a:ext cx="3327400" cy="677864"/>
        </p:xfrm>
        <a:graphic>
          <a:graphicData uri="http://schemas.openxmlformats.org/drawingml/2006/table">
            <a:tbl>
              <a:tblPr firstRow="1" bandRow="1">
                <a:tableStyleId>{5C22544A-7EE6-4342-B048-85BDC9FD1C3A}</a:tableStyleId>
              </a:tblPr>
              <a:tblGrid>
                <a:gridCol w="293659">
                  <a:extLst>
                    <a:ext uri="{9D8B030D-6E8A-4147-A177-3AD203B41FA5}">
                      <a16:colId xmlns:a16="http://schemas.microsoft.com/office/drawing/2014/main" val="20000"/>
                    </a:ext>
                  </a:extLst>
                </a:gridCol>
                <a:gridCol w="3033741">
                  <a:extLst>
                    <a:ext uri="{9D8B030D-6E8A-4147-A177-3AD203B41FA5}">
                      <a16:colId xmlns:a16="http://schemas.microsoft.com/office/drawing/2014/main" val="20001"/>
                    </a:ext>
                  </a:extLst>
                </a:gridCol>
              </a:tblGrid>
              <a:tr h="251276">
                <a:tc gridSpan="2">
                  <a:txBody>
                    <a:bodyPr/>
                    <a:lstStyle/>
                    <a:p>
                      <a:r>
                        <a:rPr lang="en-US" sz="1000" dirty="0"/>
                        <a:t>Objectives</a:t>
                      </a:r>
                      <a:endParaRPr lang="en-GB" sz="1000" dirty="0"/>
                    </a:p>
                  </a:txBody>
                  <a:tcPr marL="91410" marR="91410" marT="45687" marB="45687"/>
                </a:tc>
                <a:tc hMerge="1">
                  <a:txBody>
                    <a:bodyPr/>
                    <a:lstStyle/>
                    <a:p>
                      <a:endParaRPr lang="en-GB" dirty="0"/>
                    </a:p>
                  </a:txBody>
                  <a:tcPr/>
                </a:tc>
                <a:extLst>
                  <a:ext uri="{0D108BD9-81ED-4DB2-BD59-A6C34878D82A}">
                    <a16:rowId xmlns:a16="http://schemas.microsoft.com/office/drawing/2014/main" val="10000"/>
                  </a:ext>
                </a:extLst>
              </a:tr>
              <a:tr h="213294">
                <a:tc>
                  <a:txBody>
                    <a:bodyPr/>
                    <a:lstStyle/>
                    <a:p>
                      <a:r>
                        <a:rPr lang="en-US" sz="800" dirty="0"/>
                        <a:t>1. </a:t>
                      </a:r>
                      <a:endParaRPr lang="en-GB" sz="800" dirty="0"/>
                    </a:p>
                  </a:txBody>
                  <a:tcPr marL="91410" marR="91410" marT="45687" marB="45687"/>
                </a:tc>
                <a:tc>
                  <a:txBody>
                    <a:bodyPr/>
                    <a:lstStyle/>
                    <a:p>
                      <a:r>
                        <a:rPr lang="en-US" sz="800" dirty="0"/>
                        <a:t>What is useful to members – what do they need to know?</a:t>
                      </a:r>
                      <a:endParaRPr lang="en-GB" sz="800" dirty="0"/>
                    </a:p>
                  </a:txBody>
                  <a:tcPr marL="91410" marR="91410" marT="45687" marB="45687"/>
                </a:tc>
                <a:extLst>
                  <a:ext uri="{0D108BD9-81ED-4DB2-BD59-A6C34878D82A}">
                    <a16:rowId xmlns:a16="http://schemas.microsoft.com/office/drawing/2014/main" val="10001"/>
                  </a:ext>
                </a:extLst>
              </a:tr>
              <a:tr h="213294">
                <a:tc>
                  <a:txBody>
                    <a:bodyPr/>
                    <a:lstStyle/>
                    <a:p>
                      <a:r>
                        <a:rPr lang="en-US" sz="800" dirty="0"/>
                        <a:t>2.</a:t>
                      </a:r>
                      <a:endParaRPr lang="en-GB" sz="800" dirty="0"/>
                    </a:p>
                  </a:txBody>
                  <a:tcPr marL="91410" marR="91410" marT="45687" marB="45687"/>
                </a:tc>
                <a:tc>
                  <a:txBody>
                    <a:bodyPr/>
                    <a:lstStyle/>
                    <a:p>
                      <a:r>
                        <a:rPr lang="en-US" sz="800" dirty="0"/>
                        <a:t>How can we assist with this information – tracking/standardization?</a:t>
                      </a:r>
                      <a:endParaRPr lang="en-GB" sz="800" dirty="0"/>
                    </a:p>
                  </a:txBody>
                  <a:tcPr marL="91410" marR="91410" marT="45687" marB="45687"/>
                </a:tc>
                <a:extLst>
                  <a:ext uri="{0D108BD9-81ED-4DB2-BD59-A6C34878D82A}">
                    <a16:rowId xmlns:a16="http://schemas.microsoft.com/office/drawing/2014/main" val="10002"/>
                  </a:ext>
                </a:extLst>
              </a:tr>
            </a:tbl>
          </a:graphicData>
        </a:graphic>
      </p:graphicFrame>
      <p:sp>
        <p:nvSpPr>
          <p:cNvPr id="7" name="Rectangle 6">
            <a:extLst>
              <a:ext uri="{FF2B5EF4-FFF2-40B4-BE49-F238E27FC236}">
                <a16:creationId xmlns:a16="http://schemas.microsoft.com/office/drawing/2014/main" id="{2C18E76D-94A4-FF81-AE3E-73B830C010EA}"/>
              </a:ext>
            </a:extLst>
          </p:cNvPr>
          <p:cNvSpPr/>
          <p:nvPr/>
        </p:nvSpPr>
        <p:spPr>
          <a:xfrm>
            <a:off x="8050213" y="3089275"/>
            <a:ext cx="2185987"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Data Providers</a:t>
            </a:r>
            <a:endParaRPr lang="en-GB" sz="1400" dirty="0"/>
          </a:p>
        </p:txBody>
      </p:sp>
      <p:sp>
        <p:nvSpPr>
          <p:cNvPr id="8" name="Rectangle 7">
            <a:extLst>
              <a:ext uri="{FF2B5EF4-FFF2-40B4-BE49-F238E27FC236}">
                <a16:creationId xmlns:a16="http://schemas.microsoft.com/office/drawing/2014/main" id="{3CBCEC12-4EDE-D077-F597-9E836E7DAA10}"/>
              </a:ext>
            </a:extLst>
          </p:cNvPr>
          <p:cNvSpPr/>
          <p:nvPr/>
        </p:nvSpPr>
        <p:spPr>
          <a:xfrm>
            <a:off x="1768475" y="3089275"/>
            <a:ext cx="218598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Investors (Inst/Retail – via Asset Managers)</a:t>
            </a:r>
          </a:p>
        </p:txBody>
      </p:sp>
      <p:sp>
        <p:nvSpPr>
          <p:cNvPr id="9" name="Rectangle 8">
            <a:extLst>
              <a:ext uri="{FF2B5EF4-FFF2-40B4-BE49-F238E27FC236}">
                <a16:creationId xmlns:a16="http://schemas.microsoft.com/office/drawing/2014/main" id="{86CEAAAD-BD02-A33A-0711-B783BC4938D6}"/>
              </a:ext>
            </a:extLst>
          </p:cNvPr>
          <p:cNvSpPr/>
          <p:nvPr/>
        </p:nvSpPr>
        <p:spPr>
          <a:xfrm>
            <a:off x="4010025" y="4659313"/>
            <a:ext cx="3887788" cy="569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Securities Services Providers</a:t>
            </a:r>
            <a:endParaRPr lang="en-GB" sz="1400" dirty="0"/>
          </a:p>
        </p:txBody>
      </p:sp>
      <p:sp>
        <p:nvSpPr>
          <p:cNvPr id="10" name="Rectangle 9">
            <a:extLst>
              <a:ext uri="{FF2B5EF4-FFF2-40B4-BE49-F238E27FC236}">
                <a16:creationId xmlns:a16="http://schemas.microsoft.com/office/drawing/2014/main" id="{B4B7F7F1-31D2-94BD-1B16-BFF1596F2C3E}"/>
              </a:ext>
            </a:extLst>
          </p:cNvPr>
          <p:cNvSpPr/>
          <p:nvPr/>
        </p:nvSpPr>
        <p:spPr>
          <a:xfrm>
            <a:off x="4010025"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Corporate Actions</a:t>
            </a:r>
            <a:endParaRPr lang="en-GB" sz="1000" dirty="0"/>
          </a:p>
        </p:txBody>
      </p:sp>
      <p:sp>
        <p:nvSpPr>
          <p:cNvPr id="11" name="Rectangle 10">
            <a:extLst>
              <a:ext uri="{FF2B5EF4-FFF2-40B4-BE49-F238E27FC236}">
                <a16:creationId xmlns:a16="http://schemas.microsoft.com/office/drawing/2014/main" id="{F488AC34-D38B-431F-D5F6-0AF4F5723EE2}"/>
              </a:ext>
            </a:extLst>
          </p:cNvPr>
          <p:cNvSpPr/>
          <p:nvPr/>
        </p:nvSpPr>
        <p:spPr>
          <a:xfrm>
            <a:off x="4738688" y="5229225"/>
            <a:ext cx="728662"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Reporting</a:t>
            </a:r>
            <a:endParaRPr lang="en-GB" sz="1000" dirty="0"/>
          </a:p>
        </p:txBody>
      </p:sp>
      <p:sp>
        <p:nvSpPr>
          <p:cNvPr id="12" name="Rectangle 11">
            <a:extLst>
              <a:ext uri="{FF2B5EF4-FFF2-40B4-BE49-F238E27FC236}">
                <a16:creationId xmlns:a16="http://schemas.microsoft.com/office/drawing/2014/main" id="{394BB535-4E81-9D13-8245-2D68F8424E7B}"/>
              </a:ext>
            </a:extLst>
          </p:cNvPr>
          <p:cNvSpPr/>
          <p:nvPr/>
        </p:nvSpPr>
        <p:spPr>
          <a:xfrm>
            <a:off x="5461000"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tools</a:t>
            </a:r>
            <a:endParaRPr lang="en-GB" sz="900" dirty="0"/>
          </a:p>
        </p:txBody>
      </p:sp>
      <p:sp>
        <p:nvSpPr>
          <p:cNvPr id="13" name="Rectangle 12">
            <a:extLst>
              <a:ext uri="{FF2B5EF4-FFF2-40B4-BE49-F238E27FC236}">
                <a16:creationId xmlns:a16="http://schemas.microsoft.com/office/drawing/2014/main" id="{45A30A33-2B20-76F0-08E8-70E9F939F9F5}"/>
              </a:ext>
            </a:extLst>
          </p:cNvPr>
          <p:cNvSpPr/>
          <p:nvPr/>
        </p:nvSpPr>
        <p:spPr>
          <a:xfrm>
            <a:off x="1768475" y="3659188"/>
            <a:ext cx="984250" cy="2508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ESG portfolios</a:t>
            </a:r>
            <a:endParaRPr lang="en-GB" sz="1000" dirty="0"/>
          </a:p>
        </p:txBody>
      </p:sp>
      <p:sp>
        <p:nvSpPr>
          <p:cNvPr id="16" name="Rectangle 15">
            <a:extLst>
              <a:ext uri="{FF2B5EF4-FFF2-40B4-BE49-F238E27FC236}">
                <a16:creationId xmlns:a16="http://schemas.microsoft.com/office/drawing/2014/main" id="{AF582653-AE62-77E9-771C-FB70974A12C0}"/>
              </a:ext>
            </a:extLst>
          </p:cNvPr>
          <p:cNvSpPr/>
          <p:nvPr/>
        </p:nvSpPr>
        <p:spPr>
          <a:xfrm>
            <a:off x="2752725" y="3659188"/>
            <a:ext cx="1201738" cy="2508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17" name="Rectangle 16">
            <a:extLst>
              <a:ext uri="{FF2B5EF4-FFF2-40B4-BE49-F238E27FC236}">
                <a16:creationId xmlns:a16="http://schemas.microsoft.com/office/drawing/2014/main" id="{DB471415-18F0-847E-9273-254561B349FC}"/>
              </a:ext>
            </a:extLst>
          </p:cNvPr>
          <p:cNvSpPr/>
          <p:nvPr/>
        </p:nvSpPr>
        <p:spPr>
          <a:xfrm>
            <a:off x="6196013" y="5229225"/>
            <a:ext cx="83502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18" name="Rectangle 17">
            <a:extLst>
              <a:ext uri="{FF2B5EF4-FFF2-40B4-BE49-F238E27FC236}">
                <a16:creationId xmlns:a16="http://schemas.microsoft.com/office/drawing/2014/main" id="{AE99D0FF-B645-E7F1-9CBD-75227E9EE3F4}"/>
              </a:ext>
            </a:extLst>
          </p:cNvPr>
          <p:cNvSpPr/>
          <p:nvPr/>
        </p:nvSpPr>
        <p:spPr>
          <a:xfrm>
            <a:off x="4016375"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19" name="Rectangle 18">
            <a:extLst>
              <a:ext uri="{FF2B5EF4-FFF2-40B4-BE49-F238E27FC236}">
                <a16:creationId xmlns:a16="http://schemas.microsoft.com/office/drawing/2014/main" id="{CCF2EFC4-C7C0-CADF-F1BA-2EA3594888E4}"/>
              </a:ext>
            </a:extLst>
          </p:cNvPr>
          <p:cNvSpPr/>
          <p:nvPr/>
        </p:nvSpPr>
        <p:spPr>
          <a:xfrm>
            <a:off x="6326188"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ESG issuance</a:t>
            </a:r>
            <a:endParaRPr lang="en-GB" sz="900" dirty="0"/>
          </a:p>
        </p:txBody>
      </p:sp>
      <p:sp>
        <p:nvSpPr>
          <p:cNvPr id="20" name="Rectangle 19">
            <a:extLst>
              <a:ext uri="{FF2B5EF4-FFF2-40B4-BE49-F238E27FC236}">
                <a16:creationId xmlns:a16="http://schemas.microsoft.com/office/drawing/2014/main" id="{48B5BCD9-BAAC-DAFF-BE28-C0EE5E5DE188}"/>
              </a:ext>
            </a:extLst>
          </p:cNvPr>
          <p:cNvSpPr/>
          <p:nvPr/>
        </p:nvSpPr>
        <p:spPr>
          <a:xfrm>
            <a:off x="48529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Supply Chain</a:t>
            </a:r>
            <a:endParaRPr lang="en-GB" sz="1000" dirty="0"/>
          </a:p>
        </p:txBody>
      </p:sp>
      <p:sp>
        <p:nvSpPr>
          <p:cNvPr id="21" name="Rectangle 20">
            <a:extLst>
              <a:ext uri="{FF2B5EF4-FFF2-40B4-BE49-F238E27FC236}">
                <a16:creationId xmlns:a16="http://schemas.microsoft.com/office/drawing/2014/main" id="{31866C8D-4576-8CCB-A2AA-FA4DCF7ABE9C}"/>
              </a:ext>
            </a:extLst>
          </p:cNvPr>
          <p:cNvSpPr/>
          <p:nvPr/>
        </p:nvSpPr>
        <p:spPr>
          <a:xfrm>
            <a:off x="55895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 Reporting</a:t>
            </a:r>
            <a:endParaRPr lang="en-GB" sz="1000" dirty="0"/>
          </a:p>
        </p:txBody>
      </p:sp>
      <p:sp>
        <p:nvSpPr>
          <p:cNvPr id="22" name="Rectangle 21">
            <a:extLst>
              <a:ext uri="{FF2B5EF4-FFF2-40B4-BE49-F238E27FC236}">
                <a16:creationId xmlns:a16="http://schemas.microsoft.com/office/drawing/2014/main" id="{C7CF6323-4A18-FFB8-8C78-608FAFE04B35}"/>
              </a:ext>
            </a:extLst>
          </p:cNvPr>
          <p:cNvSpPr/>
          <p:nvPr/>
        </p:nvSpPr>
        <p:spPr>
          <a:xfrm>
            <a:off x="7037388" y="5229225"/>
            <a:ext cx="86677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Reg/Risk testing</a:t>
            </a:r>
            <a:endParaRPr lang="en-GB" sz="1000" dirty="0"/>
          </a:p>
        </p:txBody>
      </p:sp>
      <p:sp>
        <p:nvSpPr>
          <p:cNvPr id="23" name="Rectangle 22">
            <a:extLst>
              <a:ext uri="{FF2B5EF4-FFF2-40B4-BE49-F238E27FC236}">
                <a16:creationId xmlns:a16="http://schemas.microsoft.com/office/drawing/2014/main" id="{5BBCFA02-7B66-1277-FB28-E988F3D31E18}"/>
              </a:ext>
            </a:extLst>
          </p:cNvPr>
          <p:cNvSpPr/>
          <p:nvPr/>
        </p:nvSpPr>
        <p:spPr>
          <a:xfrm>
            <a:off x="8050213"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Evaluate and Score</a:t>
            </a:r>
            <a:endParaRPr lang="en-GB" sz="1000" dirty="0"/>
          </a:p>
        </p:txBody>
      </p:sp>
      <p:sp>
        <p:nvSpPr>
          <p:cNvPr id="24" name="Rectangle 23">
            <a:extLst>
              <a:ext uri="{FF2B5EF4-FFF2-40B4-BE49-F238E27FC236}">
                <a16:creationId xmlns:a16="http://schemas.microsoft.com/office/drawing/2014/main" id="{156A0F35-C12E-4CF3-A0D1-1696DDD9F486}"/>
              </a:ext>
            </a:extLst>
          </p:cNvPr>
          <p:cNvSpPr/>
          <p:nvPr/>
        </p:nvSpPr>
        <p:spPr>
          <a:xfrm>
            <a:off x="8778875" y="3662363"/>
            <a:ext cx="728663"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availability</a:t>
            </a:r>
            <a:endParaRPr lang="en-GB" sz="900" dirty="0"/>
          </a:p>
        </p:txBody>
      </p:sp>
      <p:sp>
        <p:nvSpPr>
          <p:cNvPr id="25" name="Rectangle 24">
            <a:extLst>
              <a:ext uri="{FF2B5EF4-FFF2-40B4-BE49-F238E27FC236}">
                <a16:creationId xmlns:a16="http://schemas.microsoft.com/office/drawing/2014/main" id="{6E48DCA6-8518-6023-C3C7-FBECDE9E2174}"/>
              </a:ext>
            </a:extLst>
          </p:cNvPr>
          <p:cNvSpPr/>
          <p:nvPr/>
        </p:nvSpPr>
        <p:spPr>
          <a:xfrm>
            <a:off x="9507538"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Framework</a:t>
            </a:r>
            <a:endParaRPr lang="en-GB" sz="900" dirty="0"/>
          </a:p>
        </p:txBody>
      </p:sp>
      <p:sp>
        <p:nvSpPr>
          <p:cNvPr id="5153" name="Text Placeholder 2">
            <a:extLst>
              <a:ext uri="{FF2B5EF4-FFF2-40B4-BE49-F238E27FC236}">
                <a16:creationId xmlns:a16="http://schemas.microsoft.com/office/drawing/2014/main" id="{90E261F7-252C-E192-6FB2-40F17154FBCE}"/>
              </a:ext>
            </a:extLst>
          </p:cNvPr>
          <p:cNvSpPr txBox="1">
            <a:spLocks noChangeArrowheads="1"/>
          </p:cNvSpPr>
          <p:nvPr/>
        </p:nvSpPr>
        <p:spPr bwMode="auto">
          <a:xfrm>
            <a:off x="623888" y="763588"/>
            <a:ext cx="100012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12813">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455613" indent="-228600" defTabSz="912813">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912813" indent="-228600"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3700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8272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2844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7416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1988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6560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2800"/>
              </a:lnSpc>
              <a:spcBef>
                <a:spcPct val="0"/>
              </a:spcBef>
              <a:buFont typeface="Arial" panose="020B0604020202020204" pitchFamily="34" charset="0"/>
              <a:buNone/>
            </a:pPr>
            <a:r>
              <a:rPr lang="en-US" altLang="en-US" sz="2400">
                <a:solidFill>
                  <a:srgbClr val="525355"/>
                </a:solidFill>
                <a:latin typeface="Arial" panose="020B0604020202020204" pitchFamily="34" charset="0"/>
                <a:cs typeface="Arial" panose="020B0604020202020204" pitchFamily="34" charset="0"/>
              </a:rPr>
              <a:t> </a:t>
            </a:r>
            <a:endParaRPr lang="en-GB" altLang="en-US" sz="2400">
              <a:solidFill>
                <a:srgbClr val="525355"/>
              </a:solidFill>
              <a:latin typeface="Arial" panose="020B0604020202020204" pitchFamily="34" charset="0"/>
              <a:cs typeface="Arial" panose="020B0604020202020204" pitchFamily="34" charset="0"/>
            </a:endParaRPr>
          </a:p>
          <a:p>
            <a:pPr eaLnBrk="1" hangingPunct="1">
              <a:lnSpc>
                <a:spcPts val="2800"/>
              </a:lnSpc>
              <a:spcBef>
                <a:spcPct val="0"/>
              </a:spcBef>
              <a:buFont typeface="Arial" panose="020B0604020202020204" pitchFamily="34" charset="0"/>
              <a:buNone/>
            </a:pPr>
            <a:endParaRPr lang="en-GB" altLang="en-US" sz="2400">
              <a:solidFill>
                <a:srgbClr val="525355"/>
              </a:solidFill>
              <a:latin typeface="Arial" panose="020B0604020202020204" pitchFamily="34" charset="0"/>
              <a:cs typeface="Arial" panose="020B0604020202020204" pitchFamily="34" charset="0"/>
            </a:endParaRPr>
          </a:p>
        </p:txBody>
      </p:sp>
      <p:sp>
        <p:nvSpPr>
          <p:cNvPr id="15" name="Title 3">
            <a:extLst>
              <a:ext uri="{FF2B5EF4-FFF2-40B4-BE49-F238E27FC236}">
                <a16:creationId xmlns:a16="http://schemas.microsoft.com/office/drawing/2014/main" id="{20C24288-9258-1257-40DF-12D3E5ABB27E}"/>
              </a:ext>
            </a:extLst>
          </p:cNvPr>
          <p:cNvSpPr txBox="1">
            <a:spLocks/>
          </p:cNvSpPr>
          <p:nvPr/>
        </p:nvSpPr>
        <p:spPr>
          <a:xfrm>
            <a:off x="623888" y="407988"/>
            <a:ext cx="10001250" cy="360362"/>
          </a:xfrm>
          <a:prstGeom prst="rect">
            <a:avLst/>
          </a:prstGeom>
        </p:spPr>
        <p:txBody>
          <a:bodyPr lIns="0" tIns="0" rIns="0" bIns="0"/>
          <a:lstStyle>
            <a:lvl1pPr algn="l" defTabSz="914377" rtl="0" eaLnBrk="1" latinLnBrk="0" hangingPunct="1">
              <a:lnSpc>
                <a:spcPts val="2800"/>
              </a:lnSpc>
              <a:spcBef>
                <a:spcPct val="0"/>
              </a:spcBef>
              <a:buNone/>
              <a:defRPr sz="2400" b="1" kern="1200">
                <a:solidFill>
                  <a:schemeClr val="tx1"/>
                </a:solidFill>
                <a:latin typeface="+mj-lt"/>
                <a:ea typeface="+mj-ea"/>
                <a:cs typeface="Arial" panose="020B0604020202020204" pitchFamily="34" charset="0"/>
              </a:defRPr>
            </a:lvl1pPr>
          </a:lstStyle>
          <a:p>
            <a:pPr fontAlgn="auto">
              <a:spcAft>
                <a:spcPts val="0"/>
              </a:spcAft>
              <a:defRPr/>
            </a:pPr>
            <a:r>
              <a:rPr lang="en-US" dirty="0">
                <a:solidFill>
                  <a:srgbClr val="FF0000"/>
                </a:solidFill>
                <a:latin typeface="+mn-lt"/>
              </a:rPr>
              <a:t>Base Model</a:t>
            </a:r>
            <a:endParaRPr lang="en-GB" dirty="0">
              <a:solidFill>
                <a:srgbClr val="FF0000"/>
              </a:solidFill>
              <a:latin typeface="+mn-lt"/>
            </a:endParaRPr>
          </a:p>
        </p:txBody>
      </p:sp>
      <p:cxnSp>
        <p:nvCxnSpPr>
          <p:cNvPr id="29" name="Connector: Elbow 28">
            <a:extLst>
              <a:ext uri="{FF2B5EF4-FFF2-40B4-BE49-F238E27FC236}">
                <a16:creationId xmlns:a16="http://schemas.microsoft.com/office/drawing/2014/main" id="{5A645634-E1CA-095A-E75E-29104B386112}"/>
              </a:ext>
            </a:extLst>
          </p:cNvPr>
          <p:cNvCxnSpPr>
            <a:cxnSpLocks/>
            <a:stCxn id="4" idx="3"/>
            <a:endCxn id="7" idx="0"/>
          </p:cNvCxnSpPr>
          <p:nvPr/>
        </p:nvCxnSpPr>
        <p:spPr>
          <a:xfrm>
            <a:off x="7897813" y="2214563"/>
            <a:ext cx="1244600" cy="87471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AF068A2B-6870-4391-E731-25ECCE61EB61}"/>
              </a:ext>
            </a:extLst>
          </p:cNvPr>
          <p:cNvCxnSpPr>
            <a:cxnSpLocks/>
            <a:stCxn id="24" idx="2"/>
            <a:endCxn id="9" idx="3"/>
          </p:cNvCxnSpPr>
          <p:nvPr/>
        </p:nvCxnSpPr>
        <p:spPr>
          <a:xfrm rot="5400000">
            <a:off x="8047831" y="3850482"/>
            <a:ext cx="944563" cy="124460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D7B97743-0768-A709-C23A-2B5898D1B089}"/>
              </a:ext>
            </a:extLst>
          </p:cNvPr>
          <p:cNvCxnSpPr>
            <a:cxnSpLocks/>
          </p:cNvCxnSpPr>
          <p:nvPr/>
        </p:nvCxnSpPr>
        <p:spPr>
          <a:xfrm rot="10800000">
            <a:off x="2862263" y="3943350"/>
            <a:ext cx="655637" cy="103346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D53BDA91-E2B0-EA19-2FD5-7FD997EC00C8}"/>
              </a:ext>
            </a:extLst>
          </p:cNvPr>
          <p:cNvCxnSpPr>
            <a:stCxn id="7" idx="1"/>
            <a:endCxn id="8" idx="3"/>
          </p:cNvCxnSpPr>
          <p:nvPr/>
        </p:nvCxnSpPr>
        <p:spPr>
          <a:xfrm flipH="1">
            <a:off x="3954463" y="3373438"/>
            <a:ext cx="4095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9F079094-2F86-21B7-F7D8-F8494EE109BB}"/>
              </a:ext>
            </a:extLst>
          </p:cNvPr>
          <p:cNvCxnSpPr>
            <a:cxnSpLocks/>
            <a:stCxn id="8" idx="0"/>
            <a:endCxn id="4" idx="1"/>
          </p:cNvCxnSpPr>
          <p:nvPr/>
        </p:nvCxnSpPr>
        <p:spPr>
          <a:xfrm rot="5400000" flipH="1" flipV="1">
            <a:off x="3001963" y="2074863"/>
            <a:ext cx="874712" cy="1154112"/>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7300B96-4A61-62BF-9F21-E423E2EDC9ED}"/>
              </a:ext>
            </a:extLst>
          </p:cNvPr>
          <p:cNvSpPr/>
          <p:nvPr/>
        </p:nvSpPr>
        <p:spPr>
          <a:xfrm>
            <a:off x="7169150" y="2500313"/>
            <a:ext cx="728663"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Verification Agents</a:t>
            </a:r>
            <a:endParaRPr lang="en-GB" sz="9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表格 48">
            <a:extLst>
              <a:ext uri="{FF2B5EF4-FFF2-40B4-BE49-F238E27FC236}">
                <a16:creationId xmlns:a16="http://schemas.microsoft.com/office/drawing/2014/main" id="{A05301E0-C533-81EA-9945-8FDB1FFDFFEC}"/>
              </a:ext>
            </a:extLst>
          </p:cNvPr>
          <p:cNvGraphicFramePr/>
          <p:nvPr/>
        </p:nvGraphicFramePr>
        <p:xfrm>
          <a:off x="838200" y="1328738"/>
          <a:ext cx="10514014" cy="5450268"/>
        </p:xfrm>
        <a:graphic>
          <a:graphicData uri="http://schemas.openxmlformats.org/drawingml/2006/table">
            <a:tbl>
              <a:tblPr/>
              <a:tblGrid>
                <a:gridCol w="5257007">
                  <a:extLst>
                    <a:ext uri="{9D8B030D-6E8A-4147-A177-3AD203B41FA5}">
                      <a16:colId xmlns:a16="http://schemas.microsoft.com/office/drawing/2014/main" val="20000"/>
                    </a:ext>
                  </a:extLst>
                </a:gridCol>
                <a:gridCol w="5257007">
                  <a:extLst>
                    <a:ext uri="{9D8B030D-6E8A-4147-A177-3AD203B41FA5}">
                      <a16:colId xmlns:a16="http://schemas.microsoft.com/office/drawing/2014/main" val="20001"/>
                    </a:ext>
                  </a:extLst>
                </a:gridCol>
              </a:tblGrid>
              <a:tr h="2102871">
                <a:tc gridSpan="2">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Summary</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TW" sz="1100" b="0" strike="noStrike" kern="1200" spc="-1" noProof="0" dirty="0">
                          <a:solidFill>
                            <a:schemeClr val="tx1"/>
                          </a:solidFill>
                          <a:latin typeface="+mn-lt"/>
                          <a:ea typeface="+mn-ea"/>
                          <a:cs typeface="+mn-cs"/>
                        </a:rPr>
                        <a:t>A crucial, but often overlooked, element of ESG is the ‘G’ – Governance. Securities Services providers, as the custodians of multiple asset types, can help clients be active partners in the governance of the companies which they hold in their portfolios.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zh-TW" sz="1100" b="0" strike="noStrike" kern="1200" spc="-1" noProof="0" dirty="0">
                        <a:solidFill>
                          <a:schemeClr val="tx1"/>
                        </a:solidFill>
                        <a:latin typeface="+mn-lt"/>
                        <a:ea typeface="+mn-ea"/>
                        <a:cs typeface="+mn-cs"/>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TW" sz="1100" b="0" strike="noStrike" kern="1200" spc="-1" noProof="0" dirty="0">
                          <a:solidFill>
                            <a:schemeClr val="tx1"/>
                          </a:solidFill>
                          <a:latin typeface="+mn-lt"/>
                          <a:ea typeface="+mn-ea"/>
                          <a:cs typeface="+mn-cs"/>
                        </a:rPr>
                        <a:t>Two key types of corporate governance are</a:t>
                      </a:r>
                    </a:p>
                    <a:p>
                      <a:pPr marL="171450" indent="-17145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TW" sz="1100" b="1" strike="noStrike" kern="1200" spc="-1" noProof="0" dirty="0">
                          <a:solidFill>
                            <a:schemeClr val="tx1"/>
                          </a:solidFill>
                          <a:latin typeface="+mn-lt"/>
                          <a:ea typeface="+mn-ea"/>
                          <a:cs typeface="+mn-cs"/>
                        </a:rPr>
                        <a:t>Proxy voting</a:t>
                      </a:r>
                      <a:r>
                        <a:rPr lang="en-US" altLang="zh-TW" sz="1100" b="0" strike="noStrike" kern="1200" spc="-1" noProof="0" dirty="0">
                          <a:solidFill>
                            <a:schemeClr val="tx1"/>
                          </a:solidFill>
                          <a:latin typeface="+mn-lt"/>
                          <a:ea typeface="+mn-ea"/>
                          <a:cs typeface="+mn-cs"/>
                        </a:rPr>
                        <a:t>: allows shareholders to exercise their voting rights, even if they are unable to attend a company's annual general meeting (AGM) in person. It provides a way for shareholders to cast their votes on important company matters</a:t>
                      </a:r>
                    </a:p>
                    <a:p>
                      <a:pPr marL="171450" indent="-17145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TW" sz="1100" b="1" strike="noStrike" kern="1200" spc="-1" noProof="0" dirty="0">
                          <a:solidFill>
                            <a:schemeClr val="tx1"/>
                          </a:solidFill>
                          <a:latin typeface="+mn-lt"/>
                          <a:ea typeface="+mn-ea"/>
                          <a:cs typeface="+mn-cs"/>
                        </a:rPr>
                        <a:t>Class actions</a:t>
                      </a:r>
                      <a:r>
                        <a:rPr lang="en-US" altLang="zh-TW" sz="1100" b="0" strike="noStrike" kern="1200" spc="-1" noProof="0" dirty="0">
                          <a:solidFill>
                            <a:schemeClr val="tx1"/>
                          </a:solidFill>
                          <a:latin typeface="+mn-lt"/>
                          <a:ea typeface="+mn-ea"/>
                          <a:cs typeface="+mn-cs"/>
                        </a:rPr>
                        <a:t>: allow shareholders to seek redress in the event of misconduct at a company</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100" b="0" strike="noStrike" kern="1200" spc="-1" noProof="0" dirty="0">
                        <a:solidFill>
                          <a:schemeClr val="tx1"/>
                        </a:solidFill>
                        <a:latin typeface="+mn-lt"/>
                        <a:ea typeface="+mn-ea"/>
                        <a:cs typeface="+mn-cs"/>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TW" sz="1100" b="0" strike="noStrike" kern="1200" spc="-1" noProof="0" dirty="0">
                          <a:solidFill>
                            <a:schemeClr val="tx1"/>
                          </a:solidFill>
                          <a:latin typeface="+mn-lt"/>
                          <a:ea typeface="+mn-ea"/>
                          <a:cs typeface="+mn-cs"/>
                        </a:rPr>
                        <a:t>Increasingly Securities Services providers are focusing on enabling efficient and timely access to proxy voting and class action information, where previously this was not a product provided. </a:t>
                      </a:r>
                      <a:endParaRPr lang="en-US" sz="1100" b="0" strike="noStrike" kern="1200" spc="-1" noProof="0" dirty="0">
                        <a:solidFill>
                          <a:schemeClr val="tx1"/>
                        </a:solidFill>
                        <a:latin typeface="+mn-lt"/>
                        <a:ea typeface="+mn-ea"/>
                        <a:cs typeface="+mn-cs"/>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100" b="0" strike="noStrike" kern="1200" spc="-1" noProof="0" dirty="0">
                        <a:solidFill>
                          <a:schemeClr val="tx1"/>
                        </a:solidFill>
                        <a:latin typeface="Calibri"/>
                        <a:ea typeface="+mn-ea"/>
                        <a:cs typeface="+mn-cs"/>
                      </a:endParaRPr>
                    </a:p>
                  </a:txBody>
                  <a:tcPr marL="46793" marR="46793" marT="45716" marB="45716">
                    <a:lnL w="5760">
                      <a:solidFill>
                        <a:srgbClr val="D0CECE"/>
                      </a:solidFill>
                    </a:lnL>
                    <a:lnR w="5760">
                      <a:solidFill>
                        <a:srgbClr val="D0CECE"/>
                      </a:solidFill>
                    </a:lnR>
                    <a:lnT w="5760">
                      <a:solidFill>
                        <a:srgbClr val="D0CECE"/>
                      </a:solidFill>
                    </a:lnT>
                    <a:lnB w="5760">
                      <a:solidFill>
                        <a:srgbClr val="D0CECE"/>
                      </a:solidFill>
                    </a:lnB>
                    <a:solidFill>
                      <a:srgbClr val="DAE3F3"/>
                    </a:solidFill>
                  </a:tcPr>
                </a:tc>
                <a:tc hMerge="1">
                  <a:txBody>
                    <a:bodyPr/>
                    <a:lstStyle/>
                    <a:p>
                      <a:endParaRPr lang="zh-TW"/>
                    </a:p>
                  </a:txBody>
                  <a:tcPr marL="90000" marR="90000">
                    <a:solidFill>
                      <a:srgbClr val="729FCF"/>
                    </a:solidFill>
                  </a:tcPr>
                </a:tc>
                <a:extLst>
                  <a:ext uri="{0D108BD9-81ED-4DB2-BD59-A6C34878D82A}">
                    <a16:rowId xmlns:a16="http://schemas.microsoft.com/office/drawing/2014/main" val="10000"/>
                  </a:ext>
                </a:extLst>
              </a:tr>
              <a:tr h="1264772">
                <a:tc rowSpan="3">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Key Data Elements/Flow</a:t>
                      </a:r>
                      <a:endParaRPr lang="en-GB" sz="1100" b="0" strike="noStrike" spc="-1" noProof="0"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100" b="0" strike="noStrike" spc="-1" noProof="0" dirty="0">
                        <a:solidFill>
                          <a:srgbClr val="000000"/>
                        </a:solidFill>
                        <a:latin typeface="Calibri"/>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Calibri"/>
                        </a:rPr>
                        <a:t>Data Collection and Validation:</a:t>
                      </a:r>
                      <a:r>
                        <a:rPr lang="en-GB" sz="1100" b="0" strike="noStrike" spc="-1" noProof="0" dirty="0">
                          <a:solidFill>
                            <a:srgbClr val="000000"/>
                          </a:solidFill>
                          <a:latin typeface="Calibri"/>
                        </a:rPr>
                        <a:t> Securities Services providers validate and consolidate proxy voting and class actions data that they receive from multiple external sources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Calibri"/>
                        </a:rPr>
                        <a:t>Client Engagement: </a:t>
                      </a:r>
                      <a:r>
                        <a:rPr lang="en-US" sz="1100" b="0" strike="noStrike" spc="-1" noProof="0" dirty="0">
                          <a:solidFill>
                            <a:srgbClr val="000000"/>
                          </a:solidFill>
                          <a:latin typeface="+mn-lt"/>
                        </a:rPr>
                        <a:t>The provision of timely and accurate proxy voting and class action information</a:t>
                      </a:r>
                      <a:r>
                        <a:rPr lang="en-GB" sz="1100" b="0" strike="noStrike" spc="-1" noProof="0" dirty="0">
                          <a:solidFill>
                            <a:srgbClr val="000000"/>
                          </a:solidFill>
                          <a:latin typeface="+mn-lt"/>
                        </a:rPr>
                        <a:t> by </a:t>
                      </a:r>
                      <a:r>
                        <a:rPr lang="en-US" sz="1100" b="0" strike="noStrike" spc="-1" noProof="0" dirty="0">
                          <a:solidFill>
                            <a:srgbClr val="000000"/>
                          </a:solidFill>
                          <a:latin typeface="+mn-lt"/>
                        </a:rPr>
                        <a:t>Securities Services providers assists clients to engage in the governance process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100" b="1" strike="noStrike" spc="-1" noProof="0" dirty="0">
                          <a:solidFill>
                            <a:srgbClr val="000000"/>
                          </a:solidFill>
                          <a:latin typeface="+mn-lt"/>
                        </a:rPr>
                        <a:t>Data Reporting: </a:t>
                      </a:r>
                      <a:r>
                        <a:rPr lang="en-US" sz="1100" b="0" strike="noStrike" spc="-1" noProof="0" dirty="0">
                          <a:solidFill>
                            <a:srgbClr val="000000"/>
                          </a:solidFill>
                          <a:latin typeface="+mn-lt"/>
                        </a:rPr>
                        <a:t>Securities Services providers need to then provide their clients with clear and transparent reporting on the status of ongoing proxy voting and class actions</a:t>
                      </a:r>
                      <a:endParaRPr lang="en-GB" sz="1100" b="0" strike="noStrike" spc="-1" noProof="0" dirty="0">
                        <a:solidFill>
                          <a:srgbClr val="000000"/>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1100" b="1" strike="noStrike" spc="-1" noProof="0" dirty="0">
                        <a:solidFill>
                          <a:srgbClr val="000000"/>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1100" b="1" strike="noStrike" spc="-1" noProof="0" dirty="0">
                        <a:solidFill>
                          <a:srgbClr val="000000"/>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Calibri"/>
                        </a:rPr>
                        <a:t>Product Opportunities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100" b="0" strike="noStrike" spc="-1" noProof="0" dirty="0">
                          <a:solidFill>
                            <a:srgbClr val="000000"/>
                          </a:solidFill>
                          <a:latin typeface="+mn-lt"/>
                        </a:rPr>
                        <a:t>Provide integrated access to proxy voting offering clients easy access to information and voting solutions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100" b="0" strike="noStrike" spc="-1" noProof="0" dirty="0">
                          <a:solidFill>
                            <a:srgbClr val="000000"/>
                          </a:solidFill>
                          <a:latin typeface="+mn-lt"/>
                        </a:rPr>
                        <a:t>Enable clients to take an active part in companies’ strategic decisions and get involved in class action claims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100" b="0" strike="noStrike" spc="-1" noProof="0" dirty="0">
                          <a:solidFill>
                            <a:srgbClr val="000000"/>
                          </a:solidFill>
                          <a:latin typeface="+mn-lt"/>
                        </a:rPr>
                        <a:t>Provide clients with access to outsourced proxy advisors to help make recommendations on voting</a:t>
                      </a:r>
                    </a:p>
                  </a:txBody>
                  <a:tcPr marL="46793" marR="46793" marT="45716" marB="45716">
                    <a:lnL w="5760">
                      <a:solidFill>
                        <a:srgbClr val="D0CECE"/>
                      </a:solidFill>
                    </a:lnL>
                    <a:lnR w="5760">
                      <a:solidFill>
                        <a:srgbClr val="D0CECE"/>
                      </a:solidFill>
                    </a:lnR>
                    <a:lnT w="5760">
                      <a:solidFill>
                        <a:srgbClr val="D0CECE"/>
                      </a:solidFill>
                    </a:lnT>
                    <a:lnB w="5760">
                      <a:solidFill>
                        <a:srgbClr val="D0CECE"/>
                      </a:solidFill>
                    </a:lnB>
                    <a:solidFill>
                      <a:srgbClr val="E2F0D9">
                        <a:alpha val="20000"/>
                      </a:srgbClr>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Published Standards and Principles</a:t>
                      </a:r>
                    </a:p>
                    <a:p>
                      <a:pPr marL="171450" indent="-17145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Shareholders Rights Directive II</a:t>
                      </a:r>
                      <a:r>
                        <a:rPr lang="en-GB" sz="1100" b="0" strike="noStrike" spc="-1" noProof="0" dirty="0">
                          <a:solidFill>
                            <a:srgbClr val="000000"/>
                          </a:solidFill>
                          <a:latin typeface="Calibri"/>
                        </a:rPr>
                        <a:t> EU directive focused on shareholder rights including engagement and transparency </a:t>
                      </a:r>
                      <a:endParaRPr lang="en-GB" sz="1100" b="1" strike="noStrike" spc="-1" noProof="0" dirty="0">
                        <a:solidFill>
                          <a:srgbClr val="000000"/>
                        </a:solidFill>
                        <a:latin typeface="Calibri"/>
                      </a:endParaRPr>
                    </a:p>
                    <a:p>
                      <a:pPr marL="171450" indent="-17145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mn-lt"/>
                        </a:rPr>
                        <a:t>Securities Exchange Commission </a:t>
                      </a:r>
                      <a:r>
                        <a:rPr lang="en-GB" sz="1100" b="0" strike="noStrike" spc="-1" noProof="0" dirty="0">
                          <a:solidFill>
                            <a:srgbClr val="000000"/>
                          </a:solidFill>
                          <a:latin typeface="+mn-lt"/>
                        </a:rPr>
                        <a:t>US rules on proxy voting and Rule 23 for class actions as well as rules around climate disclosure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100" b="1" strike="noStrike" spc="-1" noProof="0" dirty="0">
                          <a:solidFill>
                            <a:srgbClr val="000000"/>
                          </a:solidFill>
                          <a:latin typeface="+mn-lt"/>
                        </a:rPr>
                        <a:t>Corporate Governance Principles </a:t>
                      </a:r>
                      <a:r>
                        <a:rPr lang="en-US" sz="1100" b="0" strike="noStrike" spc="-1" noProof="0" dirty="0">
                          <a:solidFill>
                            <a:srgbClr val="000000"/>
                          </a:solidFill>
                          <a:latin typeface="+mn-lt"/>
                        </a:rPr>
                        <a:t> ASX in Australia promotes ESG reporting</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100" b="1" strike="noStrike" spc="-1" noProof="0" dirty="0">
                          <a:solidFill>
                            <a:srgbClr val="000000"/>
                          </a:solidFill>
                          <a:latin typeface="+mn-lt"/>
                        </a:rPr>
                        <a:t>Securities Disclosure Rules </a:t>
                      </a:r>
                      <a:r>
                        <a:rPr lang="en-GB" sz="1100" b="0" strike="noStrike" spc="-1" noProof="0" dirty="0">
                          <a:solidFill>
                            <a:srgbClr val="000000"/>
                          </a:solidFill>
                          <a:latin typeface="+mn-lt"/>
                        </a:rPr>
                        <a:t>UK rules on company disclosures</a:t>
                      </a:r>
                    </a:p>
                  </a:txBody>
                  <a:tcPr marL="46793" marR="46793" marT="45716" marB="45716">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1"/>
                  </a:ext>
                </a:extLst>
              </a:tr>
              <a:tr h="464379">
                <a:tc vMerge="1">
                  <a:txBody>
                    <a:bodyPr/>
                    <a:lstStyle/>
                    <a:p>
                      <a:endParaRPr lang="zh-TW"/>
                    </a:p>
                  </a:txBody>
                  <a:tcPr marL="90000" marR="90000">
                    <a:solidFill>
                      <a:srgbClr val="729FCF"/>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Resources</a:t>
                      </a:r>
                      <a:endParaRPr lang="en-GB" sz="1100" b="0" strike="noStrike" spc="-1" noProof="0" dirty="0">
                        <a:solidFill>
                          <a:srgbClr val="000000"/>
                        </a:solidFill>
                        <a:latin typeface="Calibri"/>
                      </a:endParaRPr>
                    </a:p>
                  </a:txBody>
                  <a:tcPr marL="46793" marR="46793" marT="45716" marB="45716">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2"/>
                  </a:ext>
                </a:extLst>
              </a:tr>
              <a:tr h="1617865">
                <a:tc vMerge="1">
                  <a:txBody>
                    <a:bodyPr/>
                    <a:lstStyle/>
                    <a:p>
                      <a:endParaRPr lang="zh-TW"/>
                    </a:p>
                  </a:txBody>
                  <a:tcPr marL="90000" marR="90000">
                    <a:solidFill>
                      <a:srgbClr val="729FCF"/>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noProof="0" dirty="0">
                          <a:solidFill>
                            <a:srgbClr val="000000"/>
                          </a:solidFill>
                          <a:latin typeface="Calibri"/>
                        </a:rPr>
                        <a:t>Common concerns/Issues for SS</a:t>
                      </a:r>
                      <a:endParaRPr lang="en-GB" sz="1100" b="0" strike="noStrike" spc="-1" noProof="0" dirty="0">
                        <a:solidFill>
                          <a:srgbClr val="000000"/>
                        </a:solidFill>
                        <a:latin typeface="Calibri"/>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1" strike="noStrike" spc="-1" noProof="0" dirty="0">
                          <a:solidFill>
                            <a:srgbClr val="000000"/>
                          </a:solidFill>
                          <a:latin typeface="Calibri"/>
                        </a:rPr>
                        <a:t>Standardization: </a:t>
                      </a:r>
                      <a:r>
                        <a:rPr lang="en-GB" altLang="zh-TW" sz="1100" b="0" strike="noStrike" spc="-1" noProof="0" dirty="0">
                          <a:solidFill>
                            <a:srgbClr val="000000"/>
                          </a:solidFill>
                          <a:latin typeface="Calibri"/>
                        </a:rPr>
                        <a:t>No, or limited, standardization of information for voting and class actions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1" strike="noStrike" spc="-1" noProof="0" dirty="0">
                          <a:solidFill>
                            <a:srgbClr val="000000"/>
                          </a:solidFill>
                          <a:latin typeface="Calibri"/>
                        </a:rPr>
                        <a:t>Data Availability: </a:t>
                      </a:r>
                      <a:r>
                        <a:rPr lang="en-GB" altLang="zh-TW" sz="1100" b="0" strike="noStrike" spc="-1" baseline="0" noProof="0" dirty="0">
                          <a:solidFill>
                            <a:srgbClr val="000000"/>
                          </a:solidFill>
                          <a:latin typeface="Calibri"/>
                        </a:rPr>
                        <a:t>quality and consistent data might not be available  </a:t>
                      </a:r>
                      <a:r>
                        <a:rPr lang="en-GB" altLang="zh-TW" sz="1100" b="0" strike="noStrike" spc="-1" noProof="0" dirty="0">
                          <a:solidFill>
                            <a:srgbClr val="000000"/>
                          </a:solidFill>
                          <a:latin typeface="Calibri"/>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1" strike="noStrike" spc="-1" noProof="0" dirty="0">
                          <a:solidFill>
                            <a:srgbClr val="000000"/>
                          </a:solidFill>
                          <a:latin typeface="Calibri"/>
                        </a:rPr>
                        <a:t>Inconsistent Application of regulations: </a:t>
                      </a:r>
                      <a:r>
                        <a:rPr lang="en-GB" altLang="zh-TW" sz="1100" b="0" strike="noStrike" spc="-1" noProof="0" dirty="0">
                          <a:solidFill>
                            <a:srgbClr val="000000"/>
                          </a:solidFill>
                          <a:latin typeface="Calibri"/>
                        </a:rPr>
                        <a:t>Whilst regulations and principles have been introduced in many markets, their application is not consistent causing difficulties in ensuing adherence</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000" b="0" strike="noStrike" spc="-1" noProof="0" dirty="0">
                        <a:solidFill>
                          <a:srgbClr val="000000"/>
                        </a:solidFill>
                        <a:latin typeface="Calibri"/>
                      </a:endParaRPr>
                    </a:p>
                  </a:txBody>
                  <a:tcPr marL="46793" marR="46793" marT="45716" marB="45716">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3"/>
                  </a:ext>
                </a:extLst>
              </a:tr>
            </a:tbl>
          </a:graphicData>
        </a:graphic>
      </p:graphicFrame>
      <p:sp>
        <p:nvSpPr>
          <p:cNvPr id="50" name="文字方塊 49">
            <a:extLst>
              <a:ext uri="{FF2B5EF4-FFF2-40B4-BE49-F238E27FC236}">
                <a16:creationId xmlns:a16="http://schemas.microsoft.com/office/drawing/2014/main" id="{ED313B58-C18F-B8A2-75B3-F0DB0AA95C44}"/>
              </a:ext>
            </a:extLst>
          </p:cNvPr>
          <p:cNvSpPr txBox="1"/>
          <p:nvPr/>
        </p:nvSpPr>
        <p:spPr>
          <a:xfrm>
            <a:off x="838200" y="184150"/>
            <a:ext cx="10602913" cy="661988"/>
          </a:xfrm>
          <a:prstGeom prst="rect">
            <a:avLst/>
          </a:prstGeom>
          <a:noFill/>
          <a:ln w="0">
            <a:noFill/>
          </a:ln>
        </p:spPr>
        <p:txBody>
          <a:bodyPr lIns="45714" tIns="91428" rIns="45714" bIns="91428" anchor="ctr"/>
          <a:lstStyle/>
          <a:p>
            <a:pPr>
              <a:tabLst>
                <a:tab pos="0" algn="l"/>
                <a:tab pos="914309" algn="l"/>
                <a:tab pos="1828617" algn="l"/>
                <a:tab pos="2742926" algn="l"/>
                <a:tab pos="3657234" algn="l"/>
                <a:tab pos="4571543" algn="l"/>
                <a:tab pos="5485851" algn="l"/>
                <a:tab pos="6400160" algn="l"/>
                <a:tab pos="7314468" algn="l"/>
                <a:tab pos="8228777" algn="l"/>
                <a:tab pos="9143086" algn="l"/>
                <a:tab pos="10057394" algn="l"/>
              </a:tabLst>
              <a:defRPr/>
            </a:pPr>
            <a:r>
              <a:rPr lang="en-US" sz="3200" b="1" spc="-1" dirty="0">
                <a:solidFill>
                  <a:srgbClr val="000000"/>
                </a:solidFill>
                <a:latin typeface="Calibri Light"/>
              </a:rPr>
              <a:t>Proxy Voting and Class Actions</a:t>
            </a:r>
            <a:endParaRPr lang="en-US" sz="3200" spc="-1" dirty="0">
              <a:solidFill>
                <a:srgbClr val="000000"/>
              </a:solidFill>
              <a:latin typeface="Calibri Light"/>
            </a:endParaRPr>
          </a:p>
        </p:txBody>
      </p:sp>
      <p:sp>
        <p:nvSpPr>
          <p:cNvPr id="51" name="Title 1">
            <a:extLst>
              <a:ext uri="{FF2B5EF4-FFF2-40B4-BE49-F238E27FC236}">
                <a16:creationId xmlns:a16="http://schemas.microsoft.com/office/drawing/2014/main" id="{1BCC6702-12BF-B2E5-5252-67FDFB6CA606}"/>
              </a:ext>
            </a:extLst>
          </p:cNvPr>
          <p:cNvSpPr/>
          <p:nvPr/>
        </p:nvSpPr>
        <p:spPr>
          <a:xfrm>
            <a:off x="838200" y="625475"/>
            <a:ext cx="10602913" cy="661988"/>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46794" tIns="89988" rIns="46794" bIns="89988" anchor="ctr"/>
          <a:lstStyle/>
          <a:p>
            <a:pPr>
              <a:lnSpc>
                <a:spcPct val="90000"/>
              </a:lnSpc>
              <a:tabLst>
                <a:tab pos="0" algn="l"/>
                <a:tab pos="914309" algn="l"/>
                <a:tab pos="1828617" algn="l"/>
                <a:tab pos="2742926" algn="l"/>
                <a:tab pos="3657234" algn="l"/>
                <a:tab pos="4571543" algn="l"/>
                <a:tab pos="5485851" algn="l"/>
                <a:tab pos="6400160" algn="l"/>
                <a:tab pos="7314468" algn="l"/>
                <a:tab pos="8228777" algn="l"/>
                <a:tab pos="9143086" algn="l"/>
                <a:tab pos="10057394" algn="l"/>
              </a:tabLst>
              <a:defRPr/>
            </a:pPr>
            <a:r>
              <a:rPr lang="en-US" sz="2000" spc="-1" dirty="0">
                <a:solidFill>
                  <a:srgbClr val="000000"/>
                </a:solidFill>
                <a:latin typeface="Calibri Light"/>
              </a:rPr>
              <a:t>Product Opportunities</a:t>
            </a:r>
            <a:endParaRPr lang="en-US" sz="2000" spc="-1" dirty="0">
              <a:solidFill>
                <a:srgbClr val="000000"/>
              </a:solidFill>
            </a:endParaRPr>
          </a:p>
        </p:txBody>
      </p:sp>
      <p:graphicFrame>
        <p:nvGraphicFramePr>
          <p:cNvPr id="52" name="表格 51">
            <a:extLst>
              <a:ext uri="{FF2B5EF4-FFF2-40B4-BE49-F238E27FC236}">
                <a16:creationId xmlns:a16="http://schemas.microsoft.com/office/drawing/2014/main" id="{0CF42A4A-91D7-CAA6-7BBA-FBBE08ADF2E7}"/>
              </a:ext>
            </a:extLst>
          </p:cNvPr>
          <p:cNvGraphicFramePr/>
          <p:nvPr/>
        </p:nvGraphicFramePr>
        <p:xfrm>
          <a:off x="6096000" y="6402388"/>
          <a:ext cx="5257800" cy="366712"/>
        </p:xfrm>
        <a:graphic>
          <a:graphicData uri="http://schemas.openxmlformats.org/drawingml/2006/table">
            <a:tbl>
              <a:tblPr/>
              <a:tblGrid>
                <a:gridCol w="1314720">
                  <a:extLst>
                    <a:ext uri="{9D8B030D-6E8A-4147-A177-3AD203B41FA5}">
                      <a16:colId xmlns:a16="http://schemas.microsoft.com/office/drawing/2014/main" val="20000"/>
                    </a:ext>
                  </a:extLst>
                </a:gridCol>
                <a:gridCol w="1314360">
                  <a:extLst>
                    <a:ext uri="{9D8B030D-6E8A-4147-A177-3AD203B41FA5}">
                      <a16:colId xmlns:a16="http://schemas.microsoft.com/office/drawing/2014/main" val="20001"/>
                    </a:ext>
                  </a:extLst>
                </a:gridCol>
                <a:gridCol w="1314360">
                  <a:extLst>
                    <a:ext uri="{9D8B030D-6E8A-4147-A177-3AD203B41FA5}">
                      <a16:colId xmlns:a16="http://schemas.microsoft.com/office/drawing/2014/main" val="20002"/>
                    </a:ext>
                  </a:extLst>
                </a:gridCol>
                <a:gridCol w="1314360">
                  <a:extLst>
                    <a:ext uri="{9D8B030D-6E8A-4147-A177-3AD203B41FA5}">
                      <a16:colId xmlns:a16="http://schemas.microsoft.com/office/drawing/2014/main" val="20003"/>
                    </a:ext>
                  </a:extLst>
                </a:gridCol>
              </a:tblGrid>
              <a:tr h="366712">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Published by:</a:t>
                      </a:r>
                    </a:p>
                  </a:txBody>
                  <a:tcPr marL="45720" marR="45720" marT="45674" marB="45674">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endParaRPr lang="zh-TW" sz="1800" dirty="0"/>
                    </a:p>
                  </a:txBody>
                  <a:tcPr marL="45720" marR="45720" marT="45674" marB="45674">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Last Updated</a:t>
                      </a:r>
                    </a:p>
                  </a:txBody>
                  <a:tcPr marL="45720" marR="45720" marT="45674" marB="45674">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endParaRPr lang="zh-TW" sz="1800" dirty="0"/>
                    </a:p>
                  </a:txBody>
                  <a:tcPr marL="45720" marR="45720" marT="45674" marB="45674">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4A3217FC-0CCC-D7B6-C74C-DD4274B36BFB}"/>
              </a:ext>
            </a:extLst>
          </p:cNvPr>
          <p:cNvGraphicFramePr>
            <a:graphicFrameLocks noGrp="1"/>
          </p:cNvGraphicFramePr>
          <p:nvPr/>
        </p:nvGraphicFramePr>
        <p:xfrm>
          <a:off x="8739188" y="139700"/>
          <a:ext cx="3327400" cy="677864"/>
        </p:xfrm>
        <a:graphic>
          <a:graphicData uri="http://schemas.openxmlformats.org/drawingml/2006/table">
            <a:tbl>
              <a:tblPr firstRow="1" bandRow="1">
                <a:tableStyleId>{5C22544A-7EE6-4342-B048-85BDC9FD1C3A}</a:tableStyleId>
              </a:tblPr>
              <a:tblGrid>
                <a:gridCol w="293659">
                  <a:extLst>
                    <a:ext uri="{9D8B030D-6E8A-4147-A177-3AD203B41FA5}">
                      <a16:colId xmlns:a16="http://schemas.microsoft.com/office/drawing/2014/main" val="20000"/>
                    </a:ext>
                  </a:extLst>
                </a:gridCol>
                <a:gridCol w="3033741">
                  <a:extLst>
                    <a:ext uri="{9D8B030D-6E8A-4147-A177-3AD203B41FA5}">
                      <a16:colId xmlns:a16="http://schemas.microsoft.com/office/drawing/2014/main" val="20001"/>
                    </a:ext>
                  </a:extLst>
                </a:gridCol>
              </a:tblGrid>
              <a:tr h="251276">
                <a:tc gridSpan="2">
                  <a:txBody>
                    <a:bodyPr/>
                    <a:lstStyle/>
                    <a:p>
                      <a:r>
                        <a:rPr lang="en-US" sz="1000" dirty="0"/>
                        <a:t>Objectives</a:t>
                      </a:r>
                      <a:endParaRPr lang="en-GB" sz="1000" dirty="0"/>
                    </a:p>
                  </a:txBody>
                  <a:tcPr marL="91410" marR="91410" marT="45687" marB="45687"/>
                </a:tc>
                <a:tc hMerge="1">
                  <a:txBody>
                    <a:bodyPr/>
                    <a:lstStyle/>
                    <a:p>
                      <a:endParaRPr lang="en-GB" dirty="0"/>
                    </a:p>
                  </a:txBody>
                  <a:tcPr/>
                </a:tc>
                <a:extLst>
                  <a:ext uri="{0D108BD9-81ED-4DB2-BD59-A6C34878D82A}">
                    <a16:rowId xmlns:a16="http://schemas.microsoft.com/office/drawing/2014/main" val="10000"/>
                  </a:ext>
                </a:extLst>
              </a:tr>
              <a:tr h="213294">
                <a:tc>
                  <a:txBody>
                    <a:bodyPr/>
                    <a:lstStyle/>
                    <a:p>
                      <a:r>
                        <a:rPr lang="en-US" sz="800" dirty="0"/>
                        <a:t>1. </a:t>
                      </a:r>
                      <a:endParaRPr lang="en-GB" sz="800" dirty="0"/>
                    </a:p>
                  </a:txBody>
                  <a:tcPr marL="91410" marR="91410" marT="45687" marB="45687"/>
                </a:tc>
                <a:tc>
                  <a:txBody>
                    <a:bodyPr/>
                    <a:lstStyle/>
                    <a:p>
                      <a:r>
                        <a:rPr lang="en-US" sz="800" dirty="0"/>
                        <a:t>What is useful to members – what do they need to know?</a:t>
                      </a:r>
                      <a:endParaRPr lang="en-GB" sz="800" dirty="0"/>
                    </a:p>
                  </a:txBody>
                  <a:tcPr marL="91410" marR="91410" marT="45687" marB="45687"/>
                </a:tc>
                <a:extLst>
                  <a:ext uri="{0D108BD9-81ED-4DB2-BD59-A6C34878D82A}">
                    <a16:rowId xmlns:a16="http://schemas.microsoft.com/office/drawing/2014/main" val="10001"/>
                  </a:ext>
                </a:extLst>
              </a:tr>
              <a:tr h="213294">
                <a:tc>
                  <a:txBody>
                    <a:bodyPr/>
                    <a:lstStyle/>
                    <a:p>
                      <a:r>
                        <a:rPr lang="en-US" sz="800" dirty="0"/>
                        <a:t>2.</a:t>
                      </a:r>
                      <a:endParaRPr lang="en-GB" sz="800" dirty="0"/>
                    </a:p>
                  </a:txBody>
                  <a:tcPr marL="91410" marR="91410" marT="45687" marB="45687"/>
                </a:tc>
                <a:tc>
                  <a:txBody>
                    <a:bodyPr/>
                    <a:lstStyle/>
                    <a:p>
                      <a:r>
                        <a:rPr lang="en-US" sz="800" dirty="0"/>
                        <a:t>How can we assist with this information – tracking/standardization?</a:t>
                      </a:r>
                      <a:endParaRPr lang="en-GB" sz="800" dirty="0"/>
                    </a:p>
                  </a:txBody>
                  <a:tcPr marL="91410" marR="91410" marT="45687" marB="45687"/>
                </a:tc>
                <a:extLst>
                  <a:ext uri="{0D108BD9-81ED-4DB2-BD59-A6C34878D82A}">
                    <a16:rowId xmlns:a16="http://schemas.microsoft.com/office/drawing/2014/main" val="10002"/>
                  </a:ext>
                </a:extLst>
              </a:tr>
            </a:tbl>
          </a:graphicData>
        </a:graphic>
      </p:graphicFrame>
      <p:sp>
        <p:nvSpPr>
          <p:cNvPr id="7183" name="Text Placeholder 2">
            <a:extLst>
              <a:ext uri="{FF2B5EF4-FFF2-40B4-BE49-F238E27FC236}">
                <a16:creationId xmlns:a16="http://schemas.microsoft.com/office/drawing/2014/main" id="{406346B4-F1B0-EB5E-5792-FC3625B08357}"/>
              </a:ext>
            </a:extLst>
          </p:cNvPr>
          <p:cNvSpPr txBox="1">
            <a:spLocks noChangeArrowheads="1"/>
          </p:cNvSpPr>
          <p:nvPr/>
        </p:nvSpPr>
        <p:spPr bwMode="auto">
          <a:xfrm>
            <a:off x="623888" y="763588"/>
            <a:ext cx="100012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12813">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455613" indent="-228600" defTabSz="912813">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912813" indent="-228600"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3700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8272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2844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7416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1988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6560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2800"/>
              </a:lnSpc>
              <a:spcBef>
                <a:spcPct val="0"/>
              </a:spcBef>
              <a:buFont typeface="Arial" panose="020B0604020202020204" pitchFamily="34" charset="0"/>
              <a:buNone/>
            </a:pPr>
            <a:r>
              <a:rPr lang="en-US" altLang="en-US" sz="2400">
                <a:solidFill>
                  <a:srgbClr val="525355"/>
                </a:solidFill>
                <a:latin typeface="Arial" panose="020B0604020202020204" pitchFamily="34" charset="0"/>
                <a:cs typeface="Arial" panose="020B0604020202020204" pitchFamily="34" charset="0"/>
              </a:rPr>
              <a:t> How to interpret</a:t>
            </a:r>
            <a:endParaRPr lang="en-GB" altLang="en-US" sz="2400">
              <a:solidFill>
                <a:srgbClr val="525355"/>
              </a:solidFill>
              <a:latin typeface="Arial" panose="020B0604020202020204" pitchFamily="34" charset="0"/>
              <a:cs typeface="Arial" panose="020B0604020202020204" pitchFamily="34" charset="0"/>
            </a:endParaRPr>
          </a:p>
          <a:p>
            <a:pPr eaLnBrk="1" hangingPunct="1">
              <a:lnSpc>
                <a:spcPts val="2800"/>
              </a:lnSpc>
              <a:spcBef>
                <a:spcPct val="0"/>
              </a:spcBef>
              <a:buFont typeface="Arial" panose="020B0604020202020204" pitchFamily="34" charset="0"/>
              <a:buNone/>
            </a:pPr>
            <a:endParaRPr lang="en-GB" altLang="en-US" sz="2400">
              <a:solidFill>
                <a:srgbClr val="525355"/>
              </a:solidFill>
              <a:latin typeface="Arial" panose="020B0604020202020204" pitchFamily="34" charset="0"/>
              <a:cs typeface="Arial" panose="020B0604020202020204" pitchFamily="34" charset="0"/>
            </a:endParaRPr>
          </a:p>
        </p:txBody>
      </p:sp>
      <p:sp>
        <p:nvSpPr>
          <p:cNvPr id="15" name="Title 3">
            <a:extLst>
              <a:ext uri="{FF2B5EF4-FFF2-40B4-BE49-F238E27FC236}">
                <a16:creationId xmlns:a16="http://schemas.microsoft.com/office/drawing/2014/main" id="{E61A4322-87FC-9C1A-4F07-401C675905E3}"/>
              </a:ext>
            </a:extLst>
          </p:cNvPr>
          <p:cNvSpPr txBox="1">
            <a:spLocks/>
          </p:cNvSpPr>
          <p:nvPr/>
        </p:nvSpPr>
        <p:spPr>
          <a:xfrm>
            <a:off x="623888" y="407988"/>
            <a:ext cx="10001250" cy="360362"/>
          </a:xfrm>
          <a:prstGeom prst="rect">
            <a:avLst/>
          </a:prstGeom>
        </p:spPr>
        <p:txBody>
          <a:bodyPr lIns="0" tIns="0" rIns="0" bIns="0"/>
          <a:lstStyle>
            <a:lvl1pPr algn="l" defTabSz="914377" rtl="0" eaLnBrk="1" latinLnBrk="0" hangingPunct="1">
              <a:lnSpc>
                <a:spcPts val="2800"/>
              </a:lnSpc>
              <a:spcBef>
                <a:spcPct val="0"/>
              </a:spcBef>
              <a:buNone/>
              <a:defRPr sz="2400" b="1" kern="1200">
                <a:solidFill>
                  <a:schemeClr val="tx1"/>
                </a:solidFill>
                <a:latin typeface="+mj-lt"/>
                <a:ea typeface="+mj-ea"/>
                <a:cs typeface="Arial" panose="020B0604020202020204" pitchFamily="34" charset="0"/>
              </a:defRPr>
            </a:lvl1pPr>
          </a:lstStyle>
          <a:p>
            <a:pPr fontAlgn="auto">
              <a:spcAft>
                <a:spcPts val="0"/>
              </a:spcAft>
              <a:defRPr/>
            </a:pPr>
            <a:r>
              <a:rPr lang="en-US" dirty="0">
                <a:solidFill>
                  <a:srgbClr val="FF0000"/>
                </a:solidFill>
                <a:latin typeface="+mn-lt"/>
              </a:rPr>
              <a:t>Securities Services - Regulations and Data</a:t>
            </a:r>
            <a:endParaRPr lang="en-GB" dirty="0">
              <a:solidFill>
                <a:srgbClr val="FF0000"/>
              </a:solidFill>
              <a:latin typeface="+mn-lt"/>
            </a:endParaRPr>
          </a:p>
        </p:txBody>
      </p:sp>
      <p:sp>
        <p:nvSpPr>
          <p:cNvPr id="7185" name="TextBox 27">
            <a:extLst>
              <a:ext uri="{FF2B5EF4-FFF2-40B4-BE49-F238E27FC236}">
                <a16:creationId xmlns:a16="http://schemas.microsoft.com/office/drawing/2014/main" id="{9F540B36-5D62-B27E-93E2-318E6E807163}"/>
              </a:ext>
            </a:extLst>
          </p:cNvPr>
          <p:cNvSpPr txBox="1">
            <a:spLocks noChangeArrowheads="1"/>
          </p:cNvSpPr>
          <p:nvPr/>
        </p:nvSpPr>
        <p:spPr bwMode="auto">
          <a:xfrm>
            <a:off x="9391650" y="4386263"/>
            <a:ext cx="25701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pPr>
            <a:r>
              <a:rPr lang="en-US" altLang="en-US" sz="1100"/>
              <a:t>Understand Data Quality</a:t>
            </a:r>
          </a:p>
          <a:p>
            <a:pPr eaLnBrk="1" hangingPunct="1">
              <a:lnSpc>
                <a:spcPct val="100000"/>
              </a:lnSpc>
              <a:spcBef>
                <a:spcPct val="0"/>
              </a:spcBef>
            </a:pPr>
            <a:r>
              <a:rPr lang="en-US" altLang="en-US" sz="1100"/>
              <a:t>Consistency of data</a:t>
            </a:r>
          </a:p>
          <a:p>
            <a:pPr eaLnBrk="1" hangingPunct="1">
              <a:lnSpc>
                <a:spcPct val="100000"/>
              </a:lnSpc>
              <a:spcBef>
                <a:spcPct val="0"/>
              </a:spcBef>
            </a:pPr>
            <a:r>
              <a:rPr lang="en-US" altLang="en-US" sz="1100"/>
              <a:t>Frameworks</a:t>
            </a:r>
          </a:p>
          <a:p>
            <a:pPr eaLnBrk="1" hangingPunct="1">
              <a:lnSpc>
                <a:spcPct val="100000"/>
              </a:lnSpc>
              <a:spcBef>
                <a:spcPct val="0"/>
              </a:spcBef>
            </a:pPr>
            <a:r>
              <a:rPr lang="en-US" altLang="en-US" sz="1100"/>
              <a:t>How is data evaluated?</a:t>
            </a:r>
          </a:p>
          <a:p>
            <a:pPr eaLnBrk="1" hangingPunct="1">
              <a:lnSpc>
                <a:spcPct val="100000"/>
              </a:lnSpc>
              <a:spcBef>
                <a:spcPct val="0"/>
              </a:spcBef>
            </a:pPr>
            <a:r>
              <a:rPr lang="en-US" altLang="en-US" sz="1100"/>
              <a:t>Methodology and transparency</a:t>
            </a:r>
          </a:p>
          <a:p>
            <a:pPr eaLnBrk="1" hangingPunct="1">
              <a:lnSpc>
                <a:spcPct val="100000"/>
              </a:lnSpc>
              <a:spcBef>
                <a:spcPct val="0"/>
              </a:spcBef>
            </a:pPr>
            <a:r>
              <a:rPr lang="en-US" altLang="en-US" sz="1100"/>
              <a:t>Scalability of solutions</a:t>
            </a:r>
            <a:endParaRPr lang="en-GB" altLang="en-US" sz="1100"/>
          </a:p>
        </p:txBody>
      </p:sp>
      <p:sp>
        <p:nvSpPr>
          <p:cNvPr id="7186" name="TextBox 28">
            <a:extLst>
              <a:ext uri="{FF2B5EF4-FFF2-40B4-BE49-F238E27FC236}">
                <a16:creationId xmlns:a16="http://schemas.microsoft.com/office/drawing/2014/main" id="{FB5CE235-DEC4-52A3-D14C-92505057AF67}"/>
              </a:ext>
            </a:extLst>
          </p:cNvPr>
          <p:cNvSpPr txBox="1">
            <a:spLocks noChangeArrowheads="1"/>
          </p:cNvSpPr>
          <p:nvPr/>
        </p:nvSpPr>
        <p:spPr bwMode="auto">
          <a:xfrm>
            <a:off x="9312275" y="2084388"/>
            <a:ext cx="25701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pPr>
            <a:r>
              <a:rPr lang="en-US" altLang="en-US" sz="1100"/>
              <a:t>Company disclosed information vs none</a:t>
            </a:r>
            <a:endParaRPr lang="en-GB" altLang="en-US" sz="1100"/>
          </a:p>
        </p:txBody>
      </p:sp>
      <p:sp>
        <p:nvSpPr>
          <p:cNvPr id="7187" name="TextBox 29">
            <a:extLst>
              <a:ext uri="{FF2B5EF4-FFF2-40B4-BE49-F238E27FC236}">
                <a16:creationId xmlns:a16="http://schemas.microsoft.com/office/drawing/2014/main" id="{2DF2B2B8-6B8E-A64A-982D-CCF49B0A66F0}"/>
              </a:ext>
            </a:extLst>
          </p:cNvPr>
          <p:cNvSpPr txBox="1">
            <a:spLocks noChangeArrowheads="1"/>
          </p:cNvSpPr>
          <p:nvPr/>
        </p:nvSpPr>
        <p:spPr bwMode="auto">
          <a:xfrm>
            <a:off x="292100" y="4151313"/>
            <a:ext cx="25701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pPr>
            <a:r>
              <a:rPr lang="en-US" altLang="en-US" sz="1100"/>
              <a:t>Environmental Risk element</a:t>
            </a:r>
            <a:endParaRPr lang="en-GB" altLang="en-US" sz="1100"/>
          </a:p>
        </p:txBody>
      </p:sp>
      <p:sp>
        <p:nvSpPr>
          <p:cNvPr id="31" name="Rectangle 30">
            <a:extLst>
              <a:ext uri="{FF2B5EF4-FFF2-40B4-BE49-F238E27FC236}">
                <a16:creationId xmlns:a16="http://schemas.microsoft.com/office/drawing/2014/main" id="{34E46219-CA28-E68B-C2BB-C35F231705EE}"/>
              </a:ext>
            </a:extLst>
          </p:cNvPr>
          <p:cNvSpPr/>
          <p:nvPr/>
        </p:nvSpPr>
        <p:spPr>
          <a:xfrm>
            <a:off x="4010025" y="1909763"/>
            <a:ext cx="3881438" cy="569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Issuers </a:t>
            </a:r>
            <a:endParaRPr lang="en-GB" sz="1400" dirty="0"/>
          </a:p>
        </p:txBody>
      </p:sp>
      <p:sp>
        <p:nvSpPr>
          <p:cNvPr id="32" name="Rectangle 31">
            <a:extLst>
              <a:ext uri="{FF2B5EF4-FFF2-40B4-BE49-F238E27FC236}">
                <a16:creationId xmlns:a16="http://schemas.microsoft.com/office/drawing/2014/main" id="{3B8FBD37-DF4B-625C-1F43-86C19D8B74A5}"/>
              </a:ext>
            </a:extLst>
          </p:cNvPr>
          <p:cNvSpPr/>
          <p:nvPr/>
        </p:nvSpPr>
        <p:spPr>
          <a:xfrm>
            <a:off x="8050213" y="3089275"/>
            <a:ext cx="2185987"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Data Providers</a:t>
            </a:r>
            <a:endParaRPr lang="en-GB" sz="1400" dirty="0"/>
          </a:p>
        </p:txBody>
      </p:sp>
      <p:sp>
        <p:nvSpPr>
          <p:cNvPr id="33" name="Rectangle 32">
            <a:extLst>
              <a:ext uri="{FF2B5EF4-FFF2-40B4-BE49-F238E27FC236}">
                <a16:creationId xmlns:a16="http://schemas.microsoft.com/office/drawing/2014/main" id="{D5DED318-A2F1-81D6-5324-4A8E43993F76}"/>
              </a:ext>
            </a:extLst>
          </p:cNvPr>
          <p:cNvSpPr/>
          <p:nvPr/>
        </p:nvSpPr>
        <p:spPr>
          <a:xfrm>
            <a:off x="1768475" y="3089275"/>
            <a:ext cx="218598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Investors (Inst/Retail – via Asset Managers)</a:t>
            </a:r>
          </a:p>
        </p:txBody>
      </p:sp>
      <p:sp>
        <p:nvSpPr>
          <p:cNvPr id="34" name="Rectangle 33">
            <a:extLst>
              <a:ext uri="{FF2B5EF4-FFF2-40B4-BE49-F238E27FC236}">
                <a16:creationId xmlns:a16="http://schemas.microsoft.com/office/drawing/2014/main" id="{CD36C2B1-5A96-D99B-F356-E06D89775EAD}"/>
              </a:ext>
            </a:extLst>
          </p:cNvPr>
          <p:cNvSpPr/>
          <p:nvPr/>
        </p:nvSpPr>
        <p:spPr>
          <a:xfrm>
            <a:off x="4010025" y="4659313"/>
            <a:ext cx="3887788" cy="569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Securities Services Providers</a:t>
            </a:r>
            <a:endParaRPr lang="en-GB" sz="1400" dirty="0"/>
          </a:p>
        </p:txBody>
      </p:sp>
      <p:sp>
        <p:nvSpPr>
          <p:cNvPr id="35" name="Rectangle 34">
            <a:extLst>
              <a:ext uri="{FF2B5EF4-FFF2-40B4-BE49-F238E27FC236}">
                <a16:creationId xmlns:a16="http://schemas.microsoft.com/office/drawing/2014/main" id="{FD8EF2FF-5989-6C9C-FC16-81BB02F5AAF6}"/>
              </a:ext>
            </a:extLst>
          </p:cNvPr>
          <p:cNvSpPr/>
          <p:nvPr/>
        </p:nvSpPr>
        <p:spPr>
          <a:xfrm>
            <a:off x="4010025"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Corporate Actions</a:t>
            </a:r>
            <a:endParaRPr lang="en-GB" sz="1000" dirty="0"/>
          </a:p>
        </p:txBody>
      </p:sp>
      <p:sp>
        <p:nvSpPr>
          <p:cNvPr id="36" name="Rectangle 35">
            <a:extLst>
              <a:ext uri="{FF2B5EF4-FFF2-40B4-BE49-F238E27FC236}">
                <a16:creationId xmlns:a16="http://schemas.microsoft.com/office/drawing/2014/main" id="{6A02B9F3-897D-877F-395C-CA8B2DA31357}"/>
              </a:ext>
            </a:extLst>
          </p:cNvPr>
          <p:cNvSpPr/>
          <p:nvPr/>
        </p:nvSpPr>
        <p:spPr>
          <a:xfrm>
            <a:off x="4738688" y="5229225"/>
            <a:ext cx="728662"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Reporting</a:t>
            </a:r>
            <a:endParaRPr lang="en-GB" sz="1000" dirty="0"/>
          </a:p>
        </p:txBody>
      </p:sp>
      <p:sp>
        <p:nvSpPr>
          <p:cNvPr id="37" name="Rectangle 36">
            <a:extLst>
              <a:ext uri="{FF2B5EF4-FFF2-40B4-BE49-F238E27FC236}">
                <a16:creationId xmlns:a16="http://schemas.microsoft.com/office/drawing/2014/main" id="{1489C939-B80D-D113-61FE-057F31FAB357}"/>
              </a:ext>
            </a:extLst>
          </p:cNvPr>
          <p:cNvSpPr/>
          <p:nvPr/>
        </p:nvSpPr>
        <p:spPr>
          <a:xfrm>
            <a:off x="5461000"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tools</a:t>
            </a:r>
            <a:endParaRPr lang="en-GB" sz="900" dirty="0"/>
          </a:p>
        </p:txBody>
      </p:sp>
      <p:sp>
        <p:nvSpPr>
          <p:cNvPr id="38" name="Rectangle 37">
            <a:extLst>
              <a:ext uri="{FF2B5EF4-FFF2-40B4-BE49-F238E27FC236}">
                <a16:creationId xmlns:a16="http://schemas.microsoft.com/office/drawing/2014/main" id="{649192FA-FD11-799C-BB90-C9E820A65BD9}"/>
              </a:ext>
            </a:extLst>
          </p:cNvPr>
          <p:cNvSpPr/>
          <p:nvPr/>
        </p:nvSpPr>
        <p:spPr>
          <a:xfrm>
            <a:off x="1768475" y="3659188"/>
            <a:ext cx="730250"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ESG portfolios</a:t>
            </a:r>
            <a:endParaRPr lang="en-GB" sz="1000" dirty="0"/>
          </a:p>
        </p:txBody>
      </p:sp>
      <p:sp>
        <p:nvSpPr>
          <p:cNvPr id="39" name="Rectangle 38">
            <a:extLst>
              <a:ext uri="{FF2B5EF4-FFF2-40B4-BE49-F238E27FC236}">
                <a16:creationId xmlns:a16="http://schemas.microsoft.com/office/drawing/2014/main" id="{20620414-BBEE-FD2A-2699-1B1C9DD9BB1B}"/>
              </a:ext>
            </a:extLst>
          </p:cNvPr>
          <p:cNvSpPr/>
          <p:nvPr/>
        </p:nvSpPr>
        <p:spPr>
          <a:xfrm>
            <a:off x="2498725" y="3659188"/>
            <a:ext cx="833438"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40" name="Rectangle 39">
            <a:extLst>
              <a:ext uri="{FF2B5EF4-FFF2-40B4-BE49-F238E27FC236}">
                <a16:creationId xmlns:a16="http://schemas.microsoft.com/office/drawing/2014/main" id="{DCBC8744-F057-D276-5F6A-879740F3D554}"/>
              </a:ext>
            </a:extLst>
          </p:cNvPr>
          <p:cNvSpPr/>
          <p:nvPr/>
        </p:nvSpPr>
        <p:spPr>
          <a:xfrm>
            <a:off x="6196013" y="5229225"/>
            <a:ext cx="83502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41" name="Rectangle 40">
            <a:extLst>
              <a:ext uri="{FF2B5EF4-FFF2-40B4-BE49-F238E27FC236}">
                <a16:creationId xmlns:a16="http://schemas.microsoft.com/office/drawing/2014/main" id="{5338234F-AC20-F8B0-8AE6-10F7F794C532}"/>
              </a:ext>
            </a:extLst>
          </p:cNvPr>
          <p:cNvSpPr/>
          <p:nvPr/>
        </p:nvSpPr>
        <p:spPr>
          <a:xfrm>
            <a:off x="4016375"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42" name="Rectangle 41">
            <a:extLst>
              <a:ext uri="{FF2B5EF4-FFF2-40B4-BE49-F238E27FC236}">
                <a16:creationId xmlns:a16="http://schemas.microsoft.com/office/drawing/2014/main" id="{1AC22DB4-63D4-68CB-D4F6-F7BCCC8BC0FF}"/>
              </a:ext>
            </a:extLst>
          </p:cNvPr>
          <p:cNvSpPr/>
          <p:nvPr/>
        </p:nvSpPr>
        <p:spPr>
          <a:xfrm>
            <a:off x="6326188"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ESG issuance</a:t>
            </a:r>
            <a:endParaRPr lang="en-GB" sz="900" dirty="0"/>
          </a:p>
        </p:txBody>
      </p:sp>
      <p:sp>
        <p:nvSpPr>
          <p:cNvPr id="43" name="Rectangle 42">
            <a:extLst>
              <a:ext uri="{FF2B5EF4-FFF2-40B4-BE49-F238E27FC236}">
                <a16:creationId xmlns:a16="http://schemas.microsoft.com/office/drawing/2014/main" id="{13206542-CF59-70FC-9D9C-34701530BC47}"/>
              </a:ext>
            </a:extLst>
          </p:cNvPr>
          <p:cNvSpPr/>
          <p:nvPr/>
        </p:nvSpPr>
        <p:spPr>
          <a:xfrm>
            <a:off x="48529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Supply Chain</a:t>
            </a:r>
            <a:endParaRPr lang="en-GB" sz="1000" dirty="0"/>
          </a:p>
        </p:txBody>
      </p:sp>
      <p:sp>
        <p:nvSpPr>
          <p:cNvPr id="44" name="Rectangle 43">
            <a:extLst>
              <a:ext uri="{FF2B5EF4-FFF2-40B4-BE49-F238E27FC236}">
                <a16:creationId xmlns:a16="http://schemas.microsoft.com/office/drawing/2014/main" id="{7EF39DCA-8F14-AE02-FE2A-812F7A2E3D25}"/>
              </a:ext>
            </a:extLst>
          </p:cNvPr>
          <p:cNvSpPr/>
          <p:nvPr/>
        </p:nvSpPr>
        <p:spPr>
          <a:xfrm>
            <a:off x="55895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 Reporting</a:t>
            </a:r>
            <a:endParaRPr lang="en-GB" sz="1000" dirty="0"/>
          </a:p>
        </p:txBody>
      </p:sp>
      <p:sp>
        <p:nvSpPr>
          <p:cNvPr id="45" name="Rectangle 44">
            <a:extLst>
              <a:ext uri="{FF2B5EF4-FFF2-40B4-BE49-F238E27FC236}">
                <a16:creationId xmlns:a16="http://schemas.microsoft.com/office/drawing/2014/main" id="{5D46E555-FFE7-C533-D64A-71916D77E5E3}"/>
              </a:ext>
            </a:extLst>
          </p:cNvPr>
          <p:cNvSpPr/>
          <p:nvPr/>
        </p:nvSpPr>
        <p:spPr>
          <a:xfrm>
            <a:off x="7037388" y="5229225"/>
            <a:ext cx="86677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Reg/Risk testing</a:t>
            </a:r>
            <a:endParaRPr lang="en-GB" sz="1000" dirty="0"/>
          </a:p>
        </p:txBody>
      </p:sp>
      <p:sp>
        <p:nvSpPr>
          <p:cNvPr id="46" name="Rectangle 45">
            <a:extLst>
              <a:ext uri="{FF2B5EF4-FFF2-40B4-BE49-F238E27FC236}">
                <a16:creationId xmlns:a16="http://schemas.microsoft.com/office/drawing/2014/main" id="{FC483779-7E32-F173-1564-6E3EF7303F15}"/>
              </a:ext>
            </a:extLst>
          </p:cNvPr>
          <p:cNvSpPr/>
          <p:nvPr/>
        </p:nvSpPr>
        <p:spPr>
          <a:xfrm>
            <a:off x="8050213"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Evaluate &amp; Score</a:t>
            </a:r>
            <a:endParaRPr lang="en-GB" sz="1000" dirty="0"/>
          </a:p>
        </p:txBody>
      </p:sp>
      <p:sp>
        <p:nvSpPr>
          <p:cNvPr id="47" name="Rectangle 46">
            <a:extLst>
              <a:ext uri="{FF2B5EF4-FFF2-40B4-BE49-F238E27FC236}">
                <a16:creationId xmlns:a16="http://schemas.microsoft.com/office/drawing/2014/main" id="{D2765462-3B54-F37E-6BD6-81B757B41CB3}"/>
              </a:ext>
            </a:extLst>
          </p:cNvPr>
          <p:cNvSpPr/>
          <p:nvPr/>
        </p:nvSpPr>
        <p:spPr>
          <a:xfrm>
            <a:off x="8778875" y="3662363"/>
            <a:ext cx="728663"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availability</a:t>
            </a:r>
            <a:endParaRPr lang="en-GB" sz="900" dirty="0"/>
          </a:p>
        </p:txBody>
      </p:sp>
      <p:sp>
        <p:nvSpPr>
          <p:cNvPr id="48" name="Rectangle 47">
            <a:extLst>
              <a:ext uri="{FF2B5EF4-FFF2-40B4-BE49-F238E27FC236}">
                <a16:creationId xmlns:a16="http://schemas.microsoft.com/office/drawing/2014/main" id="{9FEB96E7-0C00-AABD-6FE0-087EDC8812C6}"/>
              </a:ext>
            </a:extLst>
          </p:cNvPr>
          <p:cNvSpPr/>
          <p:nvPr/>
        </p:nvSpPr>
        <p:spPr>
          <a:xfrm>
            <a:off x="9507538"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Framework</a:t>
            </a:r>
            <a:endParaRPr lang="en-GB" sz="900" dirty="0"/>
          </a:p>
        </p:txBody>
      </p:sp>
      <p:cxnSp>
        <p:nvCxnSpPr>
          <p:cNvPr id="49" name="Connector: Elbow 48">
            <a:extLst>
              <a:ext uri="{FF2B5EF4-FFF2-40B4-BE49-F238E27FC236}">
                <a16:creationId xmlns:a16="http://schemas.microsoft.com/office/drawing/2014/main" id="{800E8F9E-554E-31BB-2E2B-75CEDA1C734F}"/>
              </a:ext>
            </a:extLst>
          </p:cNvPr>
          <p:cNvCxnSpPr>
            <a:cxnSpLocks/>
            <a:stCxn id="31" idx="3"/>
            <a:endCxn id="32" idx="0"/>
          </p:cNvCxnSpPr>
          <p:nvPr/>
        </p:nvCxnSpPr>
        <p:spPr>
          <a:xfrm>
            <a:off x="7891463" y="2195513"/>
            <a:ext cx="1250950" cy="89376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Connector: Elbow 49">
            <a:extLst>
              <a:ext uri="{FF2B5EF4-FFF2-40B4-BE49-F238E27FC236}">
                <a16:creationId xmlns:a16="http://schemas.microsoft.com/office/drawing/2014/main" id="{BD12ABB3-A5E3-1C83-D0BA-88BA5C18CE67}"/>
              </a:ext>
            </a:extLst>
          </p:cNvPr>
          <p:cNvCxnSpPr>
            <a:cxnSpLocks/>
            <a:stCxn id="47" idx="2"/>
            <a:endCxn id="34" idx="3"/>
          </p:cNvCxnSpPr>
          <p:nvPr/>
        </p:nvCxnSpPr>
        <p:spPr>
          <a:xfrm rot="5400000">
            <a:off x="8047831" y="3850482"/>
            <a:ext cx="944563" cy="124460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50">
            <a:extLst>
              <a:ext uri="{FF2B5EF4-FFF2-40B4-BE49-F238E27FC236}">
                <a16:creationId xmlns:a16="http://schemas.microsoft.com/office/drawing/2014/main" id="{D6FB0CD2-D707-4BFC-1D1A-AFB7BD5B720F}"/>
              </a:ext>
            </a:extLst>
          </p:cNvPr>
          <p:cNvCxnSpPr>
            <a:cxnSpLocks/>
            <a:stCxn id="34" idx="1"/>
            <a:endCxn id="39" idx="2"/>
          </p:cNvCxnSpPr>
          <p:nvPr/>
        </p:nvCxnSpPr>
        <p:spPr>
          <a:xfrm rot="10800000">
            <a:off x="2914650" y="3997325"/>
            <a:ext cx="1095375" cy="94773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F058FED0-2B11-37A0-32ED-EA602FAF2BB8}"/>
              </a:ext>
            </a:extLst>
          </p:cNvPr>
          <p:cNvCxnSpPr>
            <a:stCxn id="32" idx="1"/>
            <a:endCxn id="33" idx="3"/>
          </p:cNvCxnSpPr>
          <p:nvPr/>
        </p:nvCxnSpPr>
        <p:spPr>
          <a:xfrm flipH="1">
            <a:off x="3954463" y="3373438"/>
            <a:ext cx="4095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Connector: Elbow 52">
            <a:extLst>
              <a:ext uri="{FF2B5EF4-FFF2-40B4-BE49-F238E27FC236}">
                <a16:creationId xmlns:a16="http://schemas.microsoft.com/office/drawing/2014/main" id="{AF47C0E0-28E5-B672-EA13-9AAE21D4DE95}"/>
              </a:ext>
            </a:extLst>
          </p:cNvPr>
          <p:cNvCxnSpPr>
            <a:cxnSpLocks/>
            <a:stCxn id="33" idx="0"/>
            <a:endCxn id="31" idx="1"/>
          </p:cNvCxnSpPr>
          <p:nvPr/>
        </p:nvCxnSpPr>
        <p:spPr>
          <a:xfrm rot="5400000" flipH="1" flipV="1">
            <a:off x="2989263" y="2068513"/>
            <a:ext cx="893762" cy="1147762"/>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EEBAB73D-F353-F40A-95F7-3713E5FB519A}"/>
              </a:ext>
            </a:extLst>
          </p:cNvPr>
          <p:cNvSpPr/>
          <p:nvPr/>
        </p:nvSpPr>
        <p:spPr>
          <a:xfrm>
            <a:off x="7169150" y="2500313"/>
            <a:ext cx="728663"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Verification Agents</a:t>
            </a:r>
            <a:endParaRPr lang="en-GB" sz="900" dirty="0"/>
          </a:p>
        </p:txBody>
      </p:sp>
      <p:sp>
        <p:nvSpPr>
          <p:cNvPr id="55" name="Rectangle 54">
            <a:extLst>
              <a:ext uri="{FF2B5EF4-FFF2-40B4-BE49-F238E27FC236}">
                <a16:creationId xmlns:a16="http://schemas.microsoft.com/office/drawing/2014/main" id="{7058CA18-8294-8216-788D-250BA84B06EE}"/>
              </a:ext>
            </a:extLst>
          </p:cNvPr>
          <p:cNvSpPr/>
          <p:nvPr/>
        </p:nvSpPr>
        <p:spPr>
          <a:xfrm>
            <a:off x="374650" y="1970088"/>
            <a:ext cx="2184400" cy="569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Regulators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A32C240-7078-3509-20EE-0E7AB8B2F684}"/>
              </a:ext>
            </a:extLst>
          </p:cNvPr>
          <p:cNvGraphicFramePr>
            <a:graphicFrameLocks noGrp="1"/>
          </p:cNvGraphicFramePr>
          <p:nvPr/>
        </p:nvGraphicFramePr>
        <p:xfrm>
          <a:off x="8739188" y="139700"/>
          <a:ext cx="3327400" cy="677864"/>
        </p:xfrm>
        <a:graphic>
          <a:graphicData uri="http://schemas.openxmlformats.org/drawingml/2006/table">
            <a:tbl>
              <a:tblPr firstRow="1" bandRow="1">
                <a:tableStyleId>{5C22544A-7EE6-4342-B048-85BDC9FD1C3A}</a:tableStyleId>
              </a:tblPr>
              <a:tblGrid>
                <a:gridCol w="293659">
                  <a:extLst>
                    <a:ext uri="{9D8B030D-6E8A-4147-A177-3AD203B41FA5}">
                      <a16:colId xmlns:a16="http://schemas.microsoft.com/office/drawing/2014/main" val="20000"/>
                    </a:ext>
                  </a:extLst>
                </a:gridCol>
                <a:gridCol w="3033741">
                  <a:extLst>
                    <a:ext uri="{9D8B030D-6E8A-4147-A177-3AD203B41FA5}">
                      <a16:colId xmlns:a16="http://schemas.microsoft.com/office/drawing/2014/main" val="20001"/>
                    </a:ext>
                  </a:extLst>
                </a:gridCol>
              </a:tblGrid>
              <a:tr h="251276">
                <a:tc gridSpan="2">
                  <a:txBody>
                    <a:bodyPr/>
                    <a:lstStyle/>
                    <a:p>
                      <a:r>
                        <a:rPr lang="en-US" sz="1000" dirty="0"/>
                        <a:t>Objectives</a:t>
                      </a:r>
                      <a:endParaRPr lang="en-GB" sz="1000" dirty="0"/>
                    </a:p>
                  </a:txBody>
                  <a:tcPr marL="91410" marR="91410" marT="45687" marB="45687"/>
                </a:tc>
                <a:tc hMerge="1">
                  <a:txBody>
                    <a:bodyPr/>
                    <a:lstStyle/>
                    <a:p>
                      <a:endParaRPr lang="en-GB" dirty="0"/>
                    </a:p>
                  </a:txBody>
                  <a:tcPr/>
                </a:tc>
                <a:extLst>
                  <a:ext uri="{0D108BD9-81ED-4DB2-BD59-A6C34878D82A}">
                    <a16:rowId xmlns:a16="http://schemas.microsoft.com/office/drawing/2014/main" val="10000"/>
                  </a:ext>
                </a:extLst>
              </a:tr>
              <a:tr h="213294">
                <a:tc>
                  <a:txBody>
                    <a:bodyPr/>
                    <a:lstStyle/>
                    <a:p>
                      <a:r>
                        <a:rPr lang="en-US" sz="800" dirty="0"/>
                        <a:t>1. </a:t>
                      </a:r>
                      <a:endParaRPr lang="en-GB" sz="800" dirty="0"/>
                    </a:p>
                  </a:txBody>
                  <a:tcPr marL="91410" marR="91410" marT="45687" marB="45687"/>
                </a:tc>
                <a:tc>
                  <a:txBody>
                    <a:bodyPr/>
                    <a:lstStyle/>
                    <a:p>
                      <a:r>
                        <a:rPr lang="en-US" sz="800" dirty="0"/>
                        <a:t>What is useful to members – what do they need to know?</a:t>
                      </a:r>
                      <a:endParaRPr lang="en-GB" sz="800" dirty="0"/>
                    </a:p>
                  </a:txBody>
                  <a:tcPr marL="91410" marR="91410" marT="45687" marB="45687"/>
                </a:tc>
                <a:extLst>
                  <a:ext uri="{0D108BD9-81ED-4DB2-BD59-A6C34878D82A}">
                    <a16:rowId xmlns:a16="http://schemas.microsoft.com/office/drawing/2014/main" val="10001"/>
                  </a:ext>
                </a:extLst>
              </a:tr>
              <a:tr h="213294">
                <a:tc>
                  <a:txBody>
                    <a:bodyPr/>
                    <a:lstStyle/>
                    <a:p>
                      <a:r>
                        <a:rPr lang="en-US" sz="800" dirty="0"/>
                        <a:t>2.</a:t>
                      </a:r>
                      <a:endParaRPr lang="en-GB" sz="800" dirty="0"/>
                    </a:p>
                  </a:txBody>
                  <a:tcPr marL="91410" marR="91410" marT="45687" marB="45687"/>
                </a:tc>
                <a:tc>
                  <a:txBody>
                    <a:bodyPr/>
                    <a:lstStyle/>
                    <a:p>
                      <a:r>
                        <a:rPr lang="en-US" sz="800" dirty="0"/>
                        <a:t>How can we assist with this information – tracking/standardization?</a:t>
                      </a:r>
                      <a:endParaRPr lang="en-GB" sz="800" dirty="0"/>
                    </a:p>
                  </a:txBody>
                  <a:tcPr marL="91410" marR="91410" marT="45687" marB="45687"/>
                </a:tc>
                <a:extLst>
                  <a:ext uri="{0D108BD9-81ED-4DB2-BD59-A6C34878D82A}">
                    <a16:rowId xmlns:a16="http://schemas.microsoft.com/office/drawing/2014/main" val="10002"/>
                  </a:ext>
                </a:extLst>
              </a:tr>
            </a:tbl>
          </a:graphicData>
        </a:graphic>
      </p:graphicFrame>
      <p:sp>
        <p:nvSpPr>
          <p:cNvPr id="9231" name="Text Placeholder 2">
            <a:extLst>
              <a:ext uri="{FF2B5EF4-FFF2-40B4-BE49-F238E27FC236}">
                <a16:creationId xmlns:a16="http://schemas.microsoft.com/office/drawing/2014/main" id="{F3775AEA-7A76-0752-5DF4-6D92FA83A5DA}"/>
              </a:ext>
            </a:extLst>
          </p:cNvPr>
          <p:cNvSpPr txBox="1">
            <a:spLocks noChangeArrowheads="1"/>
          </p:cNvSpPr>
          <p:nvPr/>
        </p:nvSpPr>
        <p:spPr bwMode="auto">
          <a:xfrm>
            <a:off x="623888" y="763588"/>
            <a:ext cx="100012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12813">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455613" indent="-228600" defTabSz="912813">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912813" indent="-228600"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3700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8272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2844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7416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1988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6560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2800"/>
              </a:lnSpc>
              <a:spcBef>
                <a:spcPct val="0"/>
              </a:spcBef>
              <a:buFont typeface="Arial" panose="020B0604020202020204" pitchFamily="34" charset="0"/>
              <a:buNone/>
            </a:pPr>
            <a:r>
              <a:rPr lang="en-US" altLang="en-US" sz="2400">
                <a:solidFill>
                  <a:srgbClr val="525355"/>
                </a:solidFill>
                <a:latin typeface="Arial" panose="020B0604020202020204" pitchFamily="34" charset="0"/>
                <a:cs typeface="Arial" panose="020B0604020202020204" pitchFamily="34" charset="0"/>
              </a:rPr>
              <a:t> </a:t>
            </a:r>
            <a:endParaRPr lang="en-GB" altLang="en-US" sz="2400">
              <a:solidFill>
                <a:srgbClr val="525355"/>
              </a:solidFill>
              <a:latin typeface="Arial" panose="020B0604020202020204" pitchFamily="34" charset="0"/>
              <a:cs typeface="Arial" panose="020B0604020202020204" pitchFamily="34" charset="0"/>
            </a:endParaRPr>
          </a:p>
          <a:p>
            <a:pPr eaLnBrk="1" hangingPunct="1">
              <a:lnSpc>
                <a:spcPts val="2800"/>
              </a:lnSpc>
              <a:spcBef>
                <a:spcPct val="0"/>
              </a:spcBef>
              <a:buFont typeface="Arial" panose="020B0604020202020204" pitchFamily="34" charset="0"/>
              <a:buNone/>
            </a:pPr>
            <a:endParaRPr lang="en-GB" altLang="en-US" sz="2400">
              <a:solidFill>
                <a:srgbClr val="525355"/>
              </a:solidFill>
              <a:latin typeface="Arial" panose="020B0604020202020204" pitchFamily="34" charset="0"/>
              <a:cs typeface="Arial" panose="020B0604020202020204" pitchFamily="34" charset="0"/>
            </a:endParaRPr>
          </a:p>
        </p:txBody>
      </p:sp>
      <p:sp>
        <p:nvSpPr>
          <p:cNvPr id="15" name="Title 3">
            <a:extLst>
              <a:ext uri="{FF2B5EF4-FFF2-40B4-BE49-F238E27FC236}">
                <a16:creationId xmlns:a16="http://schemas.microsoft.com/office/drawing/2014/main" id="{F547A107-9370-9F81-9C1D-9F8758BFB4EF}"/>
              </a:ext>
            </a:extLst>
          </p:cNvPr>
          <p:cNvSpPr txBox="1">
            <a:spLocks/>
          </p:cNvSpPr>
          <p:nvPr/>
        </p:nvSpPr>
        <p:spPr>
          <a:xfrm>
            <a:off x="623888" y="457200"/>
            <a:ext cx="10001250" cy="360363"/>
          </a:xfrm>
          <a:prstGeom prst="rect">
            <a:avLst/>
          </a:prstGeom>
        </p:spPr>
        <p:txBody>
          <a:bodyPr lIns="0" tIns="0" rIns="0" bIns="0"/>
          <a:lstStyle>
            <a:lvl1pPr algn="l" defTabSz="914377" rtl="0" eaLnBrk="1" latinLnBrk="0" hangingPunct="1">
              <a:lnSpc>
                <a:spcPts val="2800"/>
              </a:lnSpc>
              <a:spcBef>
                <a:spcPct val="0"/>
              </a:spcBef>
              <a:buNone/>
              <a:defRPr sz="2400" b="1" kern="1200">
                <a:solidFill>
                  <a:schemeClr val="tx1"/>
                </a:solidFill>
                <a:latin typeface="+mj-lt"/>
                <a:ea typeface="+mj-ea"/>
                <a:cs typeface="Arial" panose="020B0604020202020204" pitchFamily="34" charset="0"/>
              </a:defRPr>
            </a:lvl1pPr>
          </a:lstStyle>
          <a:p>
            <a:pPr fontAlgn="auto">
              <a:spcAft>
                <a:spcPts val="0"/>
              </a:spcAft>
              <a:defRPr/>
            </a:pPr>
            <a:r>
              <a:rPr lang="en-US" dirty="0">
                <a:solidFill>
                  <a:srgbClr val="FF0000"/>
                </a:solidFill>
                <a:latin typeface="+mn-lt"/>
              </a:rPr>
              <a:t>Securities Services - Client Requirements</a:t>
            </a:r>
            <a:endParaRPr lang="en-GB" dirty="0">
              <a:solidFill>
                <a:srgbClr val="FF0000"/>
              </a:solidFill>
              <a:latin typeface="+mn-lt"/>
            </a:endParaRPr>
          </a:p>
        </p:txBody>
      </p:sp>
      <p:sp>
        <p:nvSpPr>
          <p:cNvPr id="9233" name="TextBox 27">
            <a:extLst>
              <a:ext uri="{FF2B5EF4-FFF2-40B4-BE49-F238E27FC236}">
                <a16:creationId xmlns:a16="http://schemas.microsoft.com/office/drawing/2014/main" id="{6F1E6882-A04A-233C-CA16-2F4CC97D9ABF}"/>
              </a:ext>
            </a:extLst>
          </p:cNvPr>
          <p:cNvSpPr txBox="1">
            <a:spLocks noChangeArrowheads="1"/>
          </p:cNvSpPr>
          <p:nvPr/>
        </p:nvSpPr>
        <p:spPr bwMode="auto">
          <a:xfrm>
            <a:off x="292100" y="4148138"/>
            <a:ext cx="29543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pPr>
            <a:r>
              <a:rPr lang="en-US" altLang="en-US" sz="1100"/>
              <a:t>Reporting</a:t>
            </a:r>
          </a:p>
          <a:p>
            <a:pPr eaLnBrk="1" hangingPunct="1">
              <a:lnSpc>
                <a:spcPct val="100000"/>
              </a:lnSpc>
              <a:spcBef>
                <a:spcPct val="0"/>
              </a:spcBef>
            </a:pPr>
            <a:r>
              <a:rPr lang="en-US" altLang="en-US" sz="1100"/>
              <a:t>Data aggregation</a:t>
            </a:r>
          </a:p>
          <a:p>
            <a:pPr eaLnBrk="1" hangingPunct="1">
              <a:lnSpc>
                <a:spcPct val="100000"/>
              </a:lnSpc>
              <a:spcBef>
                <a:spcPct val="0"/>
              </a:spcBef>
            </a:pPr>
            <a:r>
              <a:rPr lang="en-US" altLang="en-US" sz="1100"/>
              <a:t>Compliance monitoring</a:t>
            </a:r>
          </a:p>
          <a:p>
            <a:pPr eaLnBrk="1" hangingPunct="1">
              <a:lnSpc>
                <a:spcPct val="100000"/>
              </a:lnSpc>
              <a:spcBef>
                <a:spcPct val="0"/>
              </a:spcBef>
            </a:pPr>
            <a:r>
              <a:rPr lang="en-US" altLang="en-US" sz="1100"/>
              <a:t>Due diligence/ESG credential evaluation</a:t>
            </a:r>
            <a:endParaRPr lang="en-GB" altLang="en-US" sz="1100"/>
          </a:p>
        </p:txBody>
      </p:sp>
      <p:sp>
        <p:nvSpPr>
          <p:cNvPr id="29" name="Rectangle 28">
            <a:extLst>
              <a:ext uri="{FF2B5EF4-FFF2-40B4-BE49-F238E27FC236}">
                <a16:creationId xmlns:a16="http://schemas.microsoft.com/office/drawing/2014/main" id="{3A6EA19B-4034-83E3-BF62-E8A31EB0FFC5}"/>
              </a:ext>
            </a:extLst>
          </p:cNvPr>
          <p:cNvSpPr/>
          <p:nvPr/>
        </p:nvSpPr>
        <p:spPr>
          <a:xfrm>
            <a:off x="4016375" y="1930400"/>
            <a:ext cx="388143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Issuers </a:t>
            </a:r>
            <a:endParaRPr lang="en-GB" sz="1400" dirty="0"/>
          </a:p>
        </p:txBody>
      </p:sp>
      <p:sp>
        <p:nvSpPr>
          <p:cNvPr id="30" name="Rectangle 29">
            <a:extLst>
              <a:ext uri="{FF2B5EF4-FFF2-40B4-BE49-F238E27FC236}">
                <a16:creationId xmlns:a16="http://schemas.microsoft.com/office/drawing/2014/main" id="{3CA2287E-2295-25DB-3EEB-F62C31B5E8C7}"/>
              </a:ext>
            </a:extLst>
          </p:cNvPr>
          <p:cNvSpPr/>
          <p:nvPr/>
        </p:nvSpPr>
        <p:spPr>
          <a:xfrm>
            <a:off x="8050213" y="3089275"/>
            <a:ext cx="2185987"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Data Providers</a:t>
            </a:r>
            <a:endParaRPr lang="en-GB" sz="1400" dirty="0"/>
          </a:p>
        </p:txBody>
      </p:sp>
      <p:sp>
        <p:nvSpPr>
          <p:cNvPr id="31" name="Rectangle 30">
            <a:extLst>
              <a:ext uri="{FF2B5EF4-FFF2-40B4-BE49-F238E27FC236}">
                <a16:creationId xmlns:a16="http://schemas.microsoft.com/office/drawing/2014/main" id="{77726285-D1BB-C471-9FA3-DE742D6D2165}"/>
              </a:ext>
            </a:extLst>
          </p:cNvPr>
          <p:cNvSpPr/>
          <p:nvPr/>
        </p:nvSpPr>
        <p:spPr>
          <a:xfrm>
            <a:off x="1768475" y="3089275"/>
            <a:ext cx="218598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Investors (Inst/Retail – via Asset Managers)</a:t>
            </a:r>
          </a:p>
        </p:txBody>
      </p:sp>
      <p:sp>
        <p:nvSpPr>
          <p:cNvPr id="32" name="Rectangle 31">
            <a:extLst>
              <a:ext uri="{FF2B5EF4-FFF2-40B4-BE49-F238E27FC236}">
                <a16:creationId xmlns:a16="http://schemas.microsoft.com/office/drawing/2014/main" id="{319D13F0-A02E-CBBF-E5F1-4EF279183410}"/>
              </a:ext>
            </a:extLst>
          </p:cNvPr>
          <p:cNvSpPr/>
          <p:nvPr/>
        </p:nvSpPr>
        <p:spPr>
          <a:xfrm>
            <a:off x="4010025" y="4659313"/>
            <a:ext cx="3887788" cy="569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Securities Services Providers</a:t>
            </a:r>
            <a:endParaRPr lang="en-GB" sz="1400" dirty="0"/>
          </a:p>
        </p:txBody>
      </p:sp>
      <p:sp>
        <p:nvSpPr>
          <p:cNvPr id="33" name="Rectangle 32">
            <a:extLst>
              <a:ext uri="{FF2B5EF4-FFF2-40B4-BE49-F238E27FC236}">
                <a16:creationId xmlns:a16="http://schemas.microsoft.com/office/drawing/2014/main" id="{1A0A027D-29CC-899A-87CA-A7187A771BD4}"/>
              </a:ext>
            </a:extLst>
          </p:cNvPr>
          <p:cNvSpPr/>
          <p:nvPr/>
        </p:nvSpPr>
        <p:spPr>
          <a:xfrm>
            <a:off x="4010025"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Corporate Actions</a:t>
            </a:r>
            <a:endParaRPr lang="en-GB" sz="1000" dirty="0"/>
          </a:p>
        </p:txBody>
      </p:sp>
      <p:sp>
        <p:nvSpPr>
          <p:cNvPr id="34" name="Rectangle 33">
            <a:extLst>
              <a:ext uri="{FF2B5EF4-FFF2-40B4-BE49-F238E27FC236}">
                <a16:creationId xmlns:a16="http://schemas.microsoft.com/office/drawing/2014/main" id="{5D0B1D37-DE3C-E48B-F701-403ACF55D7D7}"/>
              </a:ext>
            </a:extLst>
          </p:cNvPr>
          <p:cNvSpPr/>
          <p:nvPr/>
        </p:nvSpPr>
        <p:spPr>
          <a:xfrm>
            <a:off x="4738688" y="5229225"/>
            <a:ext cx="728662"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Reporting</a:t>
            </a:r>
            <a:endParaRPr lang="en-GB" sz="1000" dirty="0"/>
          </a:p>
        </p:txBody>
      </p:sp>
      <p:sp>
        <p:nvSpPr>
          <p:cNvPr id="35" name="Rectangle 34">
            <a:extLst>
              <a:ext uri="{FF2B5EF4-FFF2-40B4-BE49-F238E27FC236}">
                <a16:creationId xmlns:a16="http://schemas.microsoft.com/office/drawing/2014/main" id="{89128F00-C9D4-4B71-5DB8-A3A236169BC8}"/>
              </a:ext>
            </a:extLst>
          </p:cNvPr>
          <p:cNvSpPr/>
          <p:nvPr/>
        </p:nvSpPr>
        <p:spPr>
          <a:xfrm>
            <a:off x="5461000"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tools</a:t>
            </a:r>
            <a:endParaRPr lang="en-GB" sz="900" dirty="0"/>
          </a:p>
        </p:txBody>
      </p:sp>
      <p:sp>
        <p:nvSpPr>
          <p:cNvPr id="36" name="Rectangle 35">
            <a:extLst>
              <a:ext uri="{FF2B5EF4-FFF2-40B4-BE49-F238E27FC236}">
                <a16:creationId xmlns:a16="http://schemas.microsoft.com/office/drawing/2014/main" id="{CA1D8D13-E089-9212-0DAD-30FB0C7B13AE}"/>
              </a:ext>
            </a:extLst>
          </p:cNvPr>
          <p:cNvSpPr/>
          <p:nvPr/>
        </p:nvSpPr>
        <p:spPr>
          <a:xfrm>
            <a:off x="1768475" y="3659188"/>
            <a:ext cx="730250"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ESG portfolios</a:t>
            </a:r>
            <a:endParaRPr lang="en-GB" sz="1000" dirty="0"/>
          </a:p>
        </p:txBody>
      </p:sp>
      <p:sp>
        <p:nvSpPr>
          <p:cNvPr id="37" name="Rectangle 36">
            <a:extLst>
              <a:ext uri="{FF2B5EF4-FFF2-40B4-BE49-F238E27FC236}">
                <a16:creationId xmlns:a16="http://schemas.microsoft.com/office/drawing/2014/main" id="{09591875-08D4-C280-5D19-36358008A7E6}"/>
              </a:ext>
            </a:extLst>
          </p:cNvPr>
          <p:cNvSpPr/>
          <p:nvPr/>
        </p:nvSpPr>
        <p:spPr>
          <a:xfrm>
            <a:off x="2498725" y="3659188"/>
            <a:ext cx="833438"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38" name="Rectangle 37">
            <a:extLst>
              <a:ext uri="{FF2B5EF4-FFF2-40B4-BE49-F238E27FC236}">
                <a16:creationId xmlns:a16="http://schemas.microsoft.com/office/drawing/2014/main" id="{68D968EA-21A2-3969-79CE-839B60578343}"/>
              </a:ext>
            </a:extLst>
          </p:cNvPr>
          <p:cNvSpPr/>
          <p:nvPr/>
        </p:nvSpPr>
        <p:spPr>
          <a:xfrm>
            <a:off x="6196013" y="5229225"/>
            <a:ext cx="83502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39" name="Rectangle 38">
            <a:extLst>
              <a:ext uri="{FF2B5EF4-FFF2-40B4-BE49-F238E27FC236}">
                <a16:creationId xmlns:a16="http://schemas.microsoft.com/office/drawing/2014/main" id="{12EE34E8-EBAC-AF67-7848-20E94CF67EA4}"/>
              </a:ext>
            </a:extLst>
          </p:cNvPr>
          <p:cNvSpPr/>
          <p:nvPr/>
        </p:nvSpPr>
        <p:spPr>
          <a:xfrm>
            <a:off x="4016375"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40" name="Rectangle 39">
            <a:extLst>
              <a:ext uri="{FF2B5EF4-FFF2-40B4-BE49-F238E27FC236}">
                <a16:creationId xmlns:a16="http://schemas.microsoft.com/office/drawing/2014/main" id="{A7222F4E-6520-B810-7EBD-810870962F6D}"/>
              </a:ext>
            </a:extLst>
          </p:cNvPr>
          <p:cNvSpPr/>
          <p:nvPr/>
        </p:nvSpPr>
        <p:spPr>
          <a:xfrm>
            <a:off x="6326188"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ESG issuance</a:t>
            </a:r>
            <a:endParaRPr lang="en-GB" sz="900" dirty="0"/>
          </a:p>
        </p:txBody>
      </p:sp>
      <p:sp>
        <p:nvSpPr>
          <p:cNvPr id="41" name="Rectangle 40">
            <a:extLst>
              <a:ext uri="{FF2B5EF4-FFF2-40B4-BE49-F238E27FC236}">
                <a16:creationId xmlns:a16="http://schemas.microsoft.com/office/drawing/2014/main" id="{8D1290C9-72B8-3B40-E0E0-DF789A8B7306}"/>
              </a:ext>
            </a:extLst>
          </p:cNvPr>
          <p:cNvSpPr/>
          <p:nvPr/>
        </p:nvSpPr>
        <p:spPr>
          <a:xfrm>
            <a:off x="48529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Supply Chain</a:t>
            </a:r>
            <a:endParaRPr lang="en-GB" sz="1000" dirty="0"/>
          </a:p>
        </p:txBody>
      </p:sp>
      <p:sp>
        <p:nvSpPr>
          <p:cNvPr id="42" name="Rectangle 41">
            <a:extLst>
              <a:ext uri="{FF2B5EF4-FFF2-40B4-BE49-F238E27FC236}">
                <a16:creationId xmlns:a16="http://schemas.microsoft.com/office/drawing/2014/main" id="{C723ABC0-127C-4412-6C80-CD269AFF13B6}"/>
              </a:ext>
            </a:extLst>
          </p:cNvPr>
          <p:cNvSpPr/>
          <p:nvPr/>
        </p:nvSpPr>
        <p:spPr>
          <a:xfrm>
            <a:off x="55895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 Reporting</a:t>
            </a:r>
            <a:endParaRPr lang="en-GB" sz="1000" dirty="0"/>
          </a:p>
        </p:txBody>
      </p:sp>
      <p:sp>
        <p:nvSpPr>
          <p:cNvPr id="43" name="Rectangle 42">
            <a:extLst>
              <a:ext uri="{FF2B5EF4-FFF2-40B4-BE49-F238E27FC236}">
                <a16:creationId xmlns:a16="http://schemas.microsoft.com/office/drawing/2014/main" id="{69A1DC2A-9B9E-A166-9607-916DDB5E7C0A}"/>
              </a:ext>
            </a:extLst>
          </p:cNvPr>
          <p:cNvSpPr/>
          <p:nvPr/>
        </p:nvSpPr>
        <p:spPr>
          <a:xfrm>
            <a:off x="7037388" y="5229225"/>
            <a:ext cx="86677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Reg/Risk testing</a:t>
            </a:r>
            <a:endParaRPr lang="en-GB" sz="1000" dirty="0"/>
          </a:p>
        </p:txBody>
      </p:sp>
      <p:sp>
        <p:nvSpPr>
          <p:cNvPr id="44" name="Rectangle 43">
            <a:extLst>
              <a:ext uri="{FF2B5EF4-FFF2-40B4-BE49-F238E27FC236}">
                <a16:creationId xmlns:a16="http://schemas.microsoft.com/office/drawing/2014/main" id="{6B2AD77D-EDA1-450A-A2C3-12A684D0F1B9}"/>
              </a:ext>
            </a:extLst>
          </p:cNvPr>
          <p:cNvSpPr/>
          <p:nvPr/>
        </p:nvSpPr>
        <p:spPr>
          <a:xfrm>
            <a:off x="8050213"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Evaluate &amp; Score</a:t>
            </a:r>
            <a:endParaRPr lang="en-GB" sz="1000" dirty="0"/>
          </a:p>
        </p:txBody>
      </p:sp>
      <p:sp>
        <p:nvSpPr>
          <p:cNvPr id="45" name="Rectangle 44">
            <a:extLst>
              <a:ext uri="{FF2B5EF4-FFF2-40B4-BE49-F238E27FC236}">
                <a16:creationId xmlns:a16="http://schemas.microsoft.com/office/drawing/2014/main" id="{FBD5619B-1C23-8B7A-E154-5A8AE7A813CC}"/>
              </a:ext>
            </a:extLst>
          </p:cNvPr>
          <p:cNvSpPr/>
          <p:nvPr/>
        </p:nvSpPr>
        <p:spPr>
          <a:xfrm>
            <a:off x="8778875" y="3662363"/>
            <a:ext cx="728663"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availability</a:t>
            </a:r>
            <a:endParaRPr lang="en-GB" sz="900" dirty="0"/>
          </a:p>
        </p:txBody>
      </p:sp>
      <p:sp>
        <p:nvSpPr>
          <p:cNvPr id="46" name="Rectangle 45">
            <a:extLst>
              <a:ext uri="{FF2B5EF4-FFF2-40B4-BE49-F238E27FC236}">
                <a16:creationId xmlns:a16="http://schemas.microsoft.com/office/drawing/2014/main" id="{17297187-6623-539B-DA27-D6F02A076C4B}"/>
              </a:ext>
            </a:extLst>
          </p:cNvPr>
          <p:cNvSpPr/>
          <p:nvPr/>
        </p:nvSpPr>
        <p:spPr>
          <a:xfrm>
            <a:off x="9507538"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Framework</a:t>
            </a:r>
            <a:endParaRPr lang="en-GB" sz="900" dirty="0"/>
          </a:p>
        </p:txBody>
      </p:sp>
      <p:cxnSp>
        <p:nvCxnSpPr>
          <p:cNvPr id="47" name="Connector: Elbow 46">
            <a:extLst>
              <a:ext uri="{FF2B5EF4-FFF2-40B4-BE49-F238E27FC236}">
                <a16:creationId xmlns:a16="http://schemas.microsoft.com/office/drawing/2014/main" id="{0F62A113-FFDB-8053-D225-AEF20452EB5A}"/>
              </a:ext>
            </a:extLst>
          </p:cNvPr>
          <p:cNvCxnSpPr>
            <a:cxnSpLocks/>
            <a:stCxn id="29" idx="3"/>
            <a:endCxn id="30" idx="0"/>
          </p:cNvCxnSpPr>
          <p:nvPr/>
        </p:nvCxnSpPr>
        <p:spPr>
          <a:xfrm>
            <a:off x="7897813" y="2214563"/>
            <a:ext cx="1244600" cy="87471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47">
            <a:extLst>
              <a:ext uri="{FF2B5EF4-FFF2-40B4-BE49-F238E27FC236}">
                <a16:creationId xmlns:a16="http://schemas.microsoft.com/office/drawing/2014/main" id="{AD3CA795-9DF6-2704-6EE4-2EFE474CB23A}"/>
              </a:ext>
            </a:extLst>
          </p:cNvPr>
          <p:cNvCxnSpPr>
            <a:cxnSpLocks/>
            <a:stCxn id="45" idx="2"/>
            <a:endCxn id="32" idx="3"/>
          </p:cNvCxnSpPr>
          <p:nvPr/>
        </p:nvCxnSpPr>
        <p:spPr>
          <a:xfrm rot="5400000">
            <a:off x="8047831" y="3850482"/>
            <a:ext cx="944563" cy="124460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3B390A7C-E615-B93F-7039-99BF190CD846}"/>
              </a:ext>
            </a:extLst>
          </p:cNvPr>
          <p:cNvCxnSpPr>
            <a:cxnSpLocks/>
            <a:stCxn id="32" idx="1"/>
            <a:endCxn id="37" idx="2"/>
          </p:cNvCxnSpPr>
          <p:nvPr/>
        </p:nvCxnSpPr>
        <p:spPr>
          <a:xfrm rot="10800000">
            <a:off x="2914650" y="3997325"/>
            <a:ext cx="1095375" cy="94773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3C3D4E3-B119-C171-39BF-9E8E959A9076}"/>
              </a:ext>
            </a:extLst>
          </p:cNvPr>
          <p:cNvCxnSpPr>
            <a:stCxn id="30" idx="1"/>
            <a:endCxn id="31" idx="3"/>
          </p:cNvCxnSpPr>
          <p:nvPr/>
        </p:nvCxnSpPr>
        <p:spPr>
          <a:xfrm flipH="1">
            <a:off x="3954463" y="3373438"/>
            <a:ext cx="4095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50">
            <a:extLst>
              <a:ext uri="{FF2B5EF4-FFF2-40B4-BE49-F238E27FC236}">
                <a16:creationId xmlns:a16="http://schemas.microsoft.com/office/drawing/2014/main" id="{24B76B83-F721-19C6-513B-7F0BB264D27A}"/>
              </a:ext>
            </a:extLst>
          </p:cNvPr>
          <p:cNvCxnSpPr>
            <a:cxnSpLocks/>
            <a:stCxn id="31" idx="0"/>
            <a:endCxn id="29" idx="1"/>
          </p:cNvCxnSpPr>
          <p:nvPr/>
        </p:nvCxnSpPr>
        <p:spPr>
          <a:xfrm rot="5400000" flipH="1" flipV="1">
            <a:off x="3001963" y="2074863"/>
            <a:ext cx="874712" cy="1154112"/>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A26090FA-CC70-1F74-DE24-5AC2FDF7BDB9}"/>
              </a:ext>
            </a:extLst>
          </p:cNvPr>
          <p:cNvSpPr/>
          <p:nvPr/>
        </p:nvSpPr>
        <p:spPr>
          <a:xfrm>
            <a:off x="7169150" y="2500313"/>
            <a:ext cx="728663"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Verification Agents</a:t>
            </a:r>
            <a:endParaRPr lang="en-GB" sz="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6FFE8148-5C63-1F31-3BFA-B804A16C3CC6}"/>
              </a:ext>
            </a:extLst>
          </p:cNvPr>
          <p:cNvGraphicFramePr>
            <a:graphicFrameLocks noGrp="1"/>
          </p:cNvGraphicFramePr>
          <p:nvPr/>
        </p:nvGraphicFramePr>
        <p:xfrm>
          <a:off x="8739188" y="139700"/>
          <a:ext cx="3327400" cy="677864"/>
        </p:xfrm>
        <a:graphic>
          <a:graphicData uri="http://schemas.openxmlformats.org/drawingml/2006/table">
            <a:tbl>
              <a:tblPr firstRow="1" bandRow="1">
                <a:tableStyleId>{5C22544A-7EE6-4342-B048-85BDC9FD1C3A}</a:tableStyleId>
              </a:tblPr>
              <a:tblGrid>
                <a:gridCol w="293659">
                  <a:extLst>
                    <a:ext uri="{9D8B030D-6E8A-4147-A177-3AD203B41FA5}">
                      <a16:colId xmlns:a16="http://schemas.microsoft.com/office/drawing/2014/main" val="20000"/>
                    </a:ext>
                  </a:extLst>
                </a:gridCol>
                <a:gridCol w="3033741">
                  <a:extLst>
                    <a:ext uri="{9D8B030D-6E8A-4147-A177-3AD203B41FA5}">
                      <a16:colId xmlns:a16="http://schemas.microsoft.com/office/drawing/2014/main" val="20001"/>
                    </a:ext>
                  </a:extLst>
                </a:gridCol>
              </a:tblGrid>
              <a:tr h="251276">
                <a:tc gridSpan="2">
                  <a:txBody>
                    <a:bodyPr/>
                    <a:lstStyle/>
                    <a:p>
                      <a:r>
                        <a:rPr lang="en-US" sz="1000" dirty="0"/>
                        <a:t>Objectives</a:t>
                      </a:r>
                      <a:endParaRPr lang="en-GB" sz="1000" dirty="0"/>
                    </a:p>
                  </a:txBody>
                  <a:tcPr marL="91410" marR="91410" marT="45687" marB="45687"/>
                </a:tc>
                <a:tc hMerge="1">
                  <a:txBody>
                    <a:bodyPr/>
                    <a:lstStyle/>
                    <a:p>
                      <a:endParaRPr lang="en-GB" dirty="0"/>
                    </a:p>
                  </a:txBody>
                  <a:tcPr/>
                </a:tc>
                <a:extLst>
                  <a:ext uri="{0D108BD9-81ED-4DB2-BD59-A6C34878D82A}">
                    <a16:rowId xmlns:a16="http://schemas.microsoft.com/office/drawing/2014/main" val="10000"/>
                  </a:ext>
                </a:extLst>
              </a:tr>
              <a:tr h="213294">
                <a:tc>
                  <a:txBody>
                    <a:bodyPr/>
                    <a:lstStyle/>
                    <a:p>
                      <a:r>
                        <a:rPr lang="en-US" sz="800" dirty="0"/>
                        <a:t>1. </a:t>
                      </a:r>
                      <a:endParaRPr lang="en-GB" sz="800" dirty="0"/>
                    </a:p>
                  </a:txBody>
                  <a:tcPr marL="91410" marR="91410" marT="45687" marB="45687"/>
                </a:tc>
                <a:tc>
                  <a:txBody>
                    <a:bodyPr/>
                    <a:lstStyle/>
                    <a:p>
                      <a:r>
                        <a:rPr lang="en-US" sz="800" dirty="0"/>
                        <a:t>What is useful to members – what do they need to know?</a:t>
                      </a:r>
                      <a:endParaRPr lang="en-GB" sz="800" dirty="0"/>
                    </a:p>
                  </a:txBody>
                  <a:tcPr marL="91410" marR="91410" marT="45687" marB="45687"/>
                </a:tc>
                <a:extLst>
                  <a:ext uri="{0D108BD9-81ED-4DB2-BD59-A6C34878D82A}">
                    <a16:rowId xmlns:a16="http://schemas.microsoft.com/office/drawing/2014/main" val="10001"/>
                  </a:ext>
                </a:extLst>
              </a:tr>
              <a:tr h="213294">
                <a:tc>
                  <a:txBody>
                    <a:bodyPr/>
                    <a:lstStyle/>
                    <a:p>
                      <a:r>
                        <a:rPr lang="en-US" sz="800" dirty="0"/>
                        <a:t>2.</a:t>
                      </a:r>
                      <a:endParaRPr lang="en-GB" sz="800" dirty="0"/>
                    </a:p>
                  </a:txBody>
                  <a:tcPr marL="91410" marR="91410" marT="45687" marB="45687"/>
                </a:tc>
                <a:tc>
                  <a:txBody>
                    <a:bodyPr/>
                    <a:lstStyle/>
                    <a:p>
                      <a:r>
                        <a:rPr lang="en-US" sz="800" dirty="0"/>
                        <a:t>How can we assist with this information – tracking/standardization?</a:t>
                      </a:r>
                      <a:endParaRPr lang="en-GB" sz="800" dirty="0"/>
                    </a:p>
                  </a:txBody>
                  <a:tcPr marL="91410" marR="91410" marT="45687" marB="45687"/>
                </a:tc>
                <a:extLst>
                  <a:ext uri="{0D108BD9-81ED-4DB2-BD59-A6C34878D82A}">
                    <a16:rowId xmlns:a16="http://schemas.microsoft.com/office/drawing/2014/main" val="10002"/>
                  </a:ext>
                </a:extLst>
              </a:tr>
            </a:tbl>
          </a:graphicData>
        </a:graphic>
      </p:graphicFrame>
      <p:sp>
        <p:nvSpPr>
          <p:cNvPr id="11279" name="Text Placeholder 2">
            <a:extLst>
              <a:ext uri="{FF2B5EF4-FFF2-40B4-BE49-F238E27FC236}">
                <a16:creationId xmlns:a16="http://schemas.microsoft.com/office/drawing/2014/main" id="{1F18C6D8-61CD-1134-311B-5B95E4D925A8}"/>
              </a:ext>
            </a:extLst>
          </p:cNvPr>
          <p:cNvSpPr txBox="1">
            <a:spLocks noChangeArrowheads="1"/>
          </p:cNvSpPr>
          <p:nvPr/>
        </p:nvSpPr>
        <p:spPr bwMode="auto">
          <a:xfrm>
            <a:off x="623888" y="763588"/>
            <a:ext cx="100012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12813">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455613" indent="-228600" defTabSz="912813">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912813" indent="-228600"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3700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8272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2844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7416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1988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6560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2800"/>
              </a:lnSpc>
              <a:spcBef>
                <a:spcPct val="0"/>
              </a:spcBef>
              <a:buFont typeface="Arial" panose="020B0604020202020204" pitchFamily="34" charset="0"/>
              <a:buNone/>
            </a:pPr>
            <a:r>
              <a:rPr lang="en-US" altLang="en-US" sz="2400">
                <a:solidFill>
                  <a:srgbClr val="525355"/>
                </a:solidFill>
                <a:latin typeface="Arial" panose="020B0604020202020204" pitchFamily="34" charset="0"/>
                <a:cs typeface="Arial" panose="020B0604020202020204" pitchFamily="34" charset="0"/>
              </a:rPr>
              <a:t> </a:t>
            </a:r>
            <a:endParaRPr lang="en-GB" altLang="en-US" sz="2400">
              <a:solidFill>
                <a:srgbClr val="525355"/>
              </a:solidFill>
              <a:latin typeface="Arial" panose="020B0604020202020204" pitchFamily="34" charset="0"/>
              <a:cs typeface="Arial" panose="020B0604020202020204" pitchFamily="34" charset="0"/>
            </a:endParaRPr>
          </a:p>
          <a:p>
            <a:pPr eaLnBrk="1" hangingPunct="1">
              <a:lnSpc>
                <a:spcPts val="2800"/>
              </a:lnSpc>
              <a:spcBef>
                <a:spcPct val="0"/>
              </a:spcBef>
              <a:buFont typeface="Arial" panose="020B0604020202020204" pitchFamily="34" charset="0"/>
              <a:buNone/>
            </a:pPr>
            <a:endParaRPr lang="en-GB" altLang="en-US" sz="2400">
              <a:solidFill>
                <a:srgbClr val="525355"/>
              </a:solidFill>
              <a:latin typeface="Arial" panose="020B0604020202020204" pitchFamily="34" charset="0"/>
              <a:cs typeface="Arial" panose="020B0604020202020204" pitchFamily="34" charset="0"/>
            </a:endParaRPr>
          </a:p>
        </p:txBody>
      </p:sp>
      <p:sp>
        <p:nvSpPr>
          <p:cNvPr id="15" name="Title 3">
            <a:extLst>
              <a:ext uri="{FF2B5EF4-FFF2-40B4-BE49-F238E27FC236}">
                <a16:creationId xmlns:a16="http://schemas.microsoft.com/office/drawing/2014/main" id="{2AAE0FCE-FDDD-286D-4BDB-6B02F024B6FE}"/>
              </a:ext>
            </a:extLst>
          </p:cNvPr>
          <p:cNvSpPr txBox="1">
            <a:spLocks/>
          </p:cNvSpPr>
          <p:nvPr/>
        </p:nvSpPr>
        <p:spPr>
          <a:xfrm>
            <a:off x="623888" y="407988"/>
            <a:ext cx="10001250" cy="360362"/>
          </a:xfrm>
          <a:prstGeom prst="rect">
            <a:avLst/>
          </a:prstGeom>
        </p:spPr>
        <p:txBody>
          <a:bodyPr lIns="0" tIns="0" rIns="0" bIns="0"/>
          <a:lstStyle>
            <a:lvl1pPr algn="l" defTabSz="914377" rtl="0" eaLnBrk="1" latinLnBrk="0" hangingPunct="1">
              <a:lnSpc>
                <a:spcPts val="2800"/>
              </a:lnSpc>
              <a:spcBef>
                <a:spcPct val="0"/>
              </a:spcBef>
              <a:buNone/>
              <a:defRPr sz="2400" b="1" kern="1200">
                <a:solidFill>
                  <a:schemeClr val="tx1"/>
                </a:solidFill>
                <a:latin typeface="+mj-lt"/>
                <a:ea typeface="+mj-ea"/>
                <a:cs typeface="Arial" panose="020B0604020202020204" pitchFamily="34" charset="0"/>
              </a:defRPr>
            </a:lvl1pPr>
          </a:lstStyle>
          <a:p>
            <a:pPr fontAlgn="auto">
              <a:spcAft>
                <a:spcPts val="0"/>
              </a:spcAft>
              <a:defRPr/>
            </a:pPr>
            <a:r>
              <a:rPr lang="en-US" dirty="0">
                <a:solidFill>
                  <a:srgbClr val="FF0000"/>
                </a:solidFill>
                <a:latin typeface="+mn-lt"/>
              </a:rPr>
              <a:t>Securities Services - Supply Chain</a:t>
            </a:r>
            <a:endParaRPr lang="en-GB" dirty="0">
              <a:solidFill>
                <a:srgbClr val="FF0000"/>
              </a:solidFill>
              <a:latin typeface="+mn-lt"/>
            </a:endParaRPr>
          </a:p>
        </p:txBody>
      </p:sp>
      <p:sp>
        <p:nvSpPr>
          <p:cNvPr id="11281" name="TextBox 27">
            <a:extLst>
              <a:ext uri="{FF2B5EF4-FFF2-40B4-BE49-F238E27FC236}">
                <a16:creationId xmlns:a16="http://schemas.microsoft.com/office/drawing/2014/main" id="{D3DD1156-8A01-F950-9236-BEAAAD1C12C8}"/>
              </a:ext>
            </a:extLst>
          </p:cNvPr>
          <p:cNvSpPr txBox="1">
            <a:spLocks noChangeArrowheads="1"/>
          </p:cNvSpPr>
          <p:nvPr/>
        </p:nvSpPr>
        <p:spPr bwMode="auto">
          <a:xfrm>
            <a:off x="8004175" y="5070475"/>
            <a:ext cx="2570163"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pPr>
            <a:r>
              <a:rPr lang="en-US" altLang="en-US" sz="1100"/>
              <a:t>ESG ratings</a:t>
            </a:r>
          </a:p>
          <a:p>
            <a:pPr eaLnBrk="1" hangingPunct="1">
              <a:lnSpc>
                <a:spcPct val="100000"/>
              </a:lnSpc>
              <a:spcBef>
                <a:spcPct val="0"/>
              </a:spcBef>
            </a:pPr>
            <a:r>
              <a:rPr lang="en-US" altLang="en-US" sz="1100"/>
              <a:t>Due diligence information</a:t>
            </a:r>
          </a:p>
          <a:p>
            <a:pPr eaLnBrk="1" hangingPunct="1">
              <a:lnSpc>
                <a:spcPct val="100000"/>
              </a:lnSpc>
              <a:spcBef>
                <a:spcPct val="0"/>
              </a:spcBef>
            </a:pPr>
            <a:r>
              <a:rPr lang="en-US" altLang="en-US" sz="1100"/>
              <a:t>Environmental risk</a:t>
            </a:r>
            <a:endParaRPr lang="en-GB" altLang="en-US" sz="1100"/>
          </a:p>
        </p:txBody>
      </p:sp>
      <p:sp>
        <p:nvSpPr>
          <p:cNvPr id="29" name="Rectangle 28">
            <a:extLst>
              <a:ext uri="{FF2B5EF4-FFF2-40B4-BE49-F238E27FC236}">
                <a16:creationId xmlns:a16="http://schemas.microsoft.com/office/drawing/2014/main" id="{BC80C5D8-9F0C-1DA5-FEFB-2150AF417727}"/>
              </a:ext>
            </a:extLst>
          </p:cNvPr>
          <p:cNvSpPr/>
          <p:nvPr/>
        </p:nvSpPr>
        <p:spPr>
          <a:xfrm>
            <a:off x="4016375" y="1930400"/>
            <a:ext cx="388143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Issuers </a:t>
            </a:r>
            <a:endParaRPr lang="en-GB" sz="1400" dirty="0"/>
          </a:p>
        </p:txBody>
      </p:sp>
      <p:sp>
        <p:nvSpPr>
          <p:cNvPr id="30" name="Rectangle 29">
            <a:extLst>
              <a:ext uri="{FF2B5EF4-FFF2-40B4-BE49-F238E27FC236}">
                <a16:creationId xmlns:a16="http://schemas.microsoft.com/office/drawing/2014/main" id="{66CBA58B-04D3-7F76-DFF5-AF024E6DB205}"/>
              </a:ext>
            </a:extLst>
          </p:cNvPr>
          <p:cNvSpPr/>
          <p:nvPr/>
        </p:nvSpPr>
        <p:spPr>
          <a:xfrm>
            <a:off x="8050213" y="3089275"/>
            <a:ext cx="2185987"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Data Providers</a:t>
            </a:r>
            <a:endParaRPr lang="en-GB" sz="1400" dirty="0"/>
          </a:p>
        </p:txBody>
      </p:sp>
      <p:sp>
        <p:nvSpPr>
          <p:cNvPr id="31" name="Rectangle 30">
            <a:extLst>
              <a:ext uri="{FF2B5EF4-FFF2-40B4-BE49-F238E27FC236}">
                <a16:creationId xmlns:a16="http://schemas.microsoft.com/office/drawing/2014/main" id="{83E17A6C-6D60-7009-2A6D-86DA9862D5FC}"/>
              </a:ext>
            </a:extLst>
          </p:cNvPr>
          <p:cNvSpPr/>
          <p:nvPr/>
        </p:nvSpPr>
        <p:spPr>
          <a:xfrm>
            <a:off x="1768475" y="3089275"/>
            <a:ext cx="218598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Investors (Inst/Retail – via Asset Managers)</a:t>
            </a:r>
          </a:p>
        </p:txBody>
      </p:sp>
      <p:sp>
        <p:nvSpPr>
          <p:cNvPr id="32" name="Rectangle 31">
            <a:extLst>
              <a:ext uri="{FF2B5EF4-FFF2-40B4-BE49-F238E27FC236}">
                <a16:creationId xmlns:a16="http://schemas.microsoft.com/office/drawing/2014/main" id="{03DE764A-16B5-881D-9B0D-1F71470C9225}"/>
              </a:ext>
            </a:extLst>
          </p:cNvPr>
          <p:cNvSpPr/>
          <p:nvPr/>
        </p:nvSpPr>
        <p:spPr>
          <a:xfrm>
            <a:off x="4010025" y="4659313"/>
            <a:ext cx="3887788" cy="569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Securities Services Providers</a:t>
            </a:r>
            <a:endParaRPr lang="en-GB" sz="1400" dirty="0"/>
          </a:p>
        </p:txBody>
      </p:sp>
      <p:sp>
        <p:nvSpPr>
          <p:cNvPr id="33" name="Rectangle 32">
            <a:extLst>
              <a:ext uri="{FF2B5EF4-FFF2-40B4-BE49-F238E27FC236}">
                <a16:creationId xmlns:a16="http://schemas.microsoft.com/office/drawing/2014/main" id="{7905FE03-6A49-C63B-3496-8D7F6AEE13EF}"/>
              </a:ext>
            </a:extLst>
          </p:cNvPr>
          <p:cNvSpPr/>
          <p:nvPr/>
        </p:nvSpPr>
        <p:spPr>
          <a:xfrm>
            <a:off x="4010025"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Corporate Actions</a:t>
            </a:r>
            <a:endParaRPr lang="en-GB" sz="1000" dirty="0"/>
          </a:p>
        </p:txBody>
      </p:sp>
      <p:sp>
        <p:nvSpPr>
          <p:cNvPr id="34" name="Rectangle 33">
            <a:extLst>
              <a:ext uri="{FF2B5EF4-FFF2-40B4-BE49-F238E27FC236}">
                <a16:creationId xmlns:a16="http://schemas.microsoft.com/office/drawing/2014/main" id="{40B22C68-7961-AB73-E697-809E48CE15B9}"/>
              </a:ext>
            </a:extLst>
          </p:cNvPr>
          <p:cNvSpPr/>
          <p:nvPr/>
        </p:nvSpPr>
        <p:spPr>
          <a:xfrm>
            <a:off x="4738688" y="5229225"/>
            <a:ext cx="728662"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Reporting</a:t>
            </a:r>
            <a:endParaRPr lang="en-GB" sz="1000" dirty="0"/>
          </a:p>
        </p:txBody>
      </p:sp>
      <p:sp>
        <p:nvSpPr>
          <p:cNvPr id="35" name="Rectangle 34">
            <a:extLst>
              <a:ext uri="{FF2B5EF4-FFF2-40B4-BE49-F238E27FC236}">
                <a16:creationId xmlns:a16="http://schemas.microsoft.com/office/drawing/2014/main" id="{8F1F7430-C3F9-183E-DFD3-D03069A3B01A}"/>
              </a:ext>
            </a:extLst>
          </p:cNvPr>
          <p:cNvSpPr/>
          <p:nvPr/>
        </p:nvSpPr>
        <p:spPr>
          <a:xfrm>
            <a:off x="5461000"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tools</a:t>
            </a:r>
            <a:endParaRPr lang="en-GB" sz="900" dirty="0"/>
          </a:p>
        </p:txBody>
      </p:sp>
      <p:sp>
        <p:nvSpPr>
          <p:cNvPr id="36" name="Rectangle 35">
            <a:extLst>
              <a:ext uri="{FF2B5EF4-FFF2-40B4-BE49-F238E27FC236}">
                <a16:creationId xmlns:a16="http://schemas.microsoft.com/office/drawing/2014/main" id="{38467DE9-9F77-F705-9AE1-886B6D47E04F}"/>
              </a:ext>
            </a:extLst>
          </p:cNvPr>
          <p:cNvSpPr/>
          <p:nvPr/>
        </p:nvSpPr>
        <p:spPr>
          <a:xfrm>
            <a:off x="1768475" y="3659188"/>
            <a:ext cx="730250"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ESG portfolios</a:t>
            </a:r>
            <a:endParaRPr lang="en-GB" sz="1000" dirty="0"/>
          </a:p>
        </p:txBody>
      </p:sp>
      <p:sp>
        <p:nvSpPr>
          <p:cNvPr id="37" name="Rectangle 36">
            <a:extLst>
              <a:ext uri="{FF2B5EF4-FFF2-40B4-BE49-F238E27FC236}">
                <a16:creationId xmlns:a16="http://schemas.microsoft.com/office/drawing/2014/main" id="{B6152BDA-5DA2-B665-CD60-E4C6C2BA8027}"/>
              </a:ext>
            </a:extLst>
          </p:cNvPr>
          <p:cNvSpPr/>
          <p:nvPr/>
        </p:nvSpPr>
        <p:spPr>
          <a:xfrm>
            <a:off x="2498725" y="3659188"/>
            <a:ext cx="833438"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38" name="Rectangle 37">
            <a:extLst>
              <a:ext uri="{FF2B5EF4-FFF2-40B4-BE49-F238E27FC236}">
                <a16:creationId xmlns:a16="http://schemas.microsoft.com/office/drawing/2014/main" id="{7C144D9C-8B9B-FB21-AB98-C420D7DAE65D}"/>
              </a:ext>
            </a:extLst>
          </p:cNvPr>
          <p:cNvSpPr/>
          <p:nvPr/>
        </p:nvSpPr>
        <p:spPr>
          <a:xfrm>
            <a:off x="6196013" y="5229225"/>
            <a:ext cx="83502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39" name="Rectangle 38">
            <a:extLst>
              <a:ext uri="{FF2B5EF4-FFF2-40B4-BE49-F238E27FC236}">
                <a16:creationId xmlns:a16="http://schemas.microsoft.com/office/drawing/2014/main" id="{484C9AAB-703C-086F-2476-BF1623B22668}"/>
              </a:ext>
            </a:extLst>
          </p:cNvPr>
          <p:cNvSpPr/>
          <p:nvPr/>
        </p:nvSpPr>
        <p:spPr>
          <a:xfrm>
            <a:off x="4016375"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40" name="Rectangle 39">
            <a:extLst>
              <a:ext uri="{FF2B5EF4-FFF2-40B4-BE49-F238E27FC236}">
                <a16:creationId xmlns:a16="http://schemas.microsoft.com/office/drawing/2014/main" id="{EF68099C-FCAB-A9A8-10E2-C7309C4EC5E0}"/>
              </a:ext>
            </a:extLst>
          </p:cNvPr>
          <p:cNvSpPr/>
          <p:nvPr/>
        </p:nvSpPr>
        <p:spPr>
          <a:xfrm>
            <a:off x="6326188"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ESG issuance</a:t>
            </a:r>
            <a:endParaRPr lang="en-GB" sz="900" dirty="0"/>
          </a:p>
        </p:txBody>
      </p:sp>
      <p:sp>
        <p:nvSpPr>
          <p:cNvPr id="41" name="Rectangle 40">
            <a:extLst>
              <a:ext uri="{FF2B5EF4-FFF2-40B4-BE49-F238E27FC236}">
                <a16:creationId xmlns:a16="http://schemas.microsoft.com/office/drawing/2014/main" id="{3A53862F-4D91-B254-0332-E4840C5BE6BC}"/>
              </a:ext>
            </a:extLst>
          </p:cNvPr>
          <p:cNvSpPr/>
          <p:nvPr/>
        </p:nvSpPr>
        <p:spPr>
          <a:xfrm>
            <a:off x="48529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Supply Chain</a:t>
            </a:r>
            <a:endParaRPr lang="en-GB" sz="1000" dirty="0"/>
          </a:p>
        </p:txBody>
      </p:sp>
      <p:sp>
        <p:nvSpPr>
          <p:cNvPr id="42" name="Rectangle 41">
            <a:extLst>
              <a:ext uri="{FF2B5EF4-FFF2-40B4-BE49-F238E27FC236}">
                <a16:creationId xmlns:a16="http://schemas.microsoft.com/office/drawing/2014/main" id="{5C0DD5F6-78E1-CFCE-C508-43284E39DF58}"/>
              </a:ext>
            </a:extLst>
          </p:cNvPr>
          <p:cNvSpPr/>
          <p:nvPr/>
        </p:nvSpPr>
        <p:spPr>
          <a:xfrm>
            <a:off x="55895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 Reporting</a:t>
            </a:r>
            <a:endParaRPr lang="en-GB" sz="1000" dirty="0"/>
          </a:p>
        </p:txBody>
      </p:sp>
      <p:sp>
        <p:nvSpPr>
          <p:cNvPr id="43" name="Rectangle 42">
            <a:extLst>
              <a:ext uri="{FF2B5EF4-FFF2-40B4-BE49-F238E27FC236}">
                <a16:creationId xmlns:a16="http://schemas.microsoft.com/office/drawing/2014/main" id="{71BC5E7A-19BB-5047-AB38-CBC284BF2ABD}"/>
              </a:ext>
            </a:extLst>
          </p:cNvPr>
          <p:cNvSpPr/>
          <p:nvPr/>
        </p:nvSpPr>
        <p:spPr>
          <a:xfrm>
            <a:off x="7037388" y="5229225"/>
            <a:ext cx="86677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Reg/Risk testing</a:t>
            </a:r>
            <a:endParaRPr lang="en-GB" sz="1000" dirty="0"/>
          </a:p>
        </p:txBody>
      </p:sp>
      <p:sp>
        <p:nvSpPr>
          <p:cNvPr id="44" name="Rectangle 43">
            <a:extLst>
              <a:ext uri="{FF2B5EF4-FFF2-40B4-BE49-F238E27FC236}">
                <a16:creationId xmlns:a16="http://schemas.microsoft.com/office/drawing/2014/main" id="{4C5434DE-FE7B-5531-C371-57A73A23902A}"/>
              </a:ext>
            </a:extLst>
          </p:cNvPr>
          <p:cNvSpPr/>
          <p:nvPr/>
        </p:nvSpPr>
        <p:spPr>
          <a:xfrm>
            <a:off x="8050213"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Evaluate &amp; Score</a:t>
            </a:r>
            <a:endParaRPr lang="en-GB" sz="1000" dirty="0"/>
          </a:p>
        </p:txBody>
      </p:sp>
      <p:sp>
        <p:nvSpPr>
          <p:cNvPr id="45" name="Rectangle 44">
            <a:extLst>
              <a:ext uri="{FF2B5EF4-FFF2-40B4-BE49-F238E27FC236}">
                <a16:creationId xmlns:a16="http://schemas.microsoft.com/office/drawing/2014/main" id="{9D44A144-903E-5F7E-FFD2-CC9AEB60D4E7}"/>
              </a:ext>
            </a:extLst>
          </p:cNvPr>
          <p:cNvSpPr/>
          <p:nvPr/>
        </p:nvSpPr>
        <p:spPr>
          <a:xfrm>
            <a:off x="8778875" y="3662363"/>
            <a:ext cx="728663"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availability</a:t>
            </a:r>
            <a:endParaRPr lang="en-GB" sz="900" dirty="0"/>
          </a:p>
        </p:txBody>
      </p:sp>
      <p:sp>
        <p:nvSpPr>
          <p:cNvPr id="46" name="Rectangle 45">
            <a:extLst>
              <a:ext uri="{FF2B5EF4-FFF2-40B4-BE49-F238E27FC236}">
                <a16:creationId xmlns:a16="http://schemas.microsoft.com/office/drawing/2014/main" id="{4E1313AF-7754-E152-B37F-AA8852D19836}"/>
              </a:ext>
            </a:extLst>
          </p:cNvPr>
          <p:cNvSpPr/>
          <p:nvPr/>
        </p:nvSpPr>
        <p:spPr>
          <a:xfrm>
            <a:off x="9507538"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Framework</a:t>
            </a:r>
            <a:endParaRPr lang="en-GB" sz="900" dirty="0"/>
          </a:p>
        </p:txBody>
      </p:sp>
      <p:cxnSp>
        <p:nvCxnSpPr>
          <p:cNvPr id="47" name="Connector: Elbow 46">
            <a:extLst>
              <a:ext uri="{FF2B5EF4-FFF2-40B4-BE49-F238E27FC236}">
                <a16:creationId xmlns:a16="http://schemas.microsoft.com/office/drawing/2014/main" id="{E0CF0D09-5DF7-D6D6-B87F-E90B9726BAD7}"/>
              </a:ext>
            </a:extLst>
          </p:cNvPr>
          <p:cNvCxnSpPr>
            <a:cxnSpLocks/>
            <a:stCxn id="29" idx="3"/>
            <a:endCxn id="30" idx="0"/>
          </p:cNvCxnSpPr>
          <p:nvPr/>
        </p:nvCxnSpPr>
        <p:spPr>
          <a:xfrm>
            <a:off x="7897813" y="2214563"/>
            <a:ext cx="1244600" cy="87471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47">
            <a:extLst>
              <a:ext uri="{FF2B5EF4-FFF2-40B4-BE49-F238E27FC236}">
                <a16:creationId xmlns:a16="http://schemas.microsoft.com/office/drawing/2014/main" id="{5DB43062-5E6C-B4F7-E4DE-5FC2D08599DC}"/>
              </a:ext>
            </a:extLst>
          </p:cNvPr>
          <p:cNvCxnSpPr>
            <a:cxnSpLocks/>
            <a:stCxn id="45" idx="2"/>
            <a:endCxn id="32" idx="3"/>
          </p:cNvCxnSpPr>
          <p:nvPr/>
        </p:nvCxnSpPr>
        <p:spPr>
          <a:xfrm rot="5400000">
            <a:off x="8047831" y="3850482"/>
            <a:ext cx="944563" cy="124460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29D6E7DF-FD5D-50F2-3173-669E82A3E38D}"/>
              </a:ext>
            </a:extLst>
          </p:cNvPr>
          <p:cNvCxnSpPr>
            <a:cxnSpLocks/>
            <a:stCxn id="32" idx="1"/>
            <a:endCxn id="37" idx="2"/>
          </p:cNvCxnSpPr>
          <p:nvPr/>
        </p:nvCxnSpPr>
        <p:spPr>
          <a:xfrm rot="10800000">
            <a:off x="2914650" y="3997325"/>
            <a:ext cx="1095375" cy="94773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DBF71DA6-D342-81B4-9559-4C6D40CC5B2A}"/>
              </a:ext>
            </a:extLst>
          </p:cNvPr>
          <p:cNvCxnSpPr>
            <a:stCxn id="30" idx="1"/>
            <a:endCxn id="31" idx="3"/>
          </p:cNvCxnSpPr>
          <p:nvPr/>
        </p:nvCxnSpPr>
        <p:spPr>
          <a:xfrm flipH="1">
            <a:off x="3954463" y="3373438"/>
            <a:ext cx="4095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50">
            <a:extLst>
              <a:ext uri="{FF2B5EF4-FFF2-40B4-BE49-F238E27FC236}">
                <a16:creationId xmlns:a16="http://schemas.microsoft.com/office/drawing/2014/main" id="{763649C0-1CCF-D0C6-E014-FDC201C3994F}"/>
              </a:ext>
            </a:extLst>
          </p:cNvPr>
          <p:cNvCxnSpPr>
            <a:cxnSpLocks/>
            <a:stCxn id="31" idx="0"/>
            <a:endCxn id="29" idx="1"/>
          </p:cNvCxnSpPr>
          <p:nvPr/>
        </p:nvCxnSpPr>
        <p:spPr>
          <a:xfrm rot="5400000" flipH="1" flipV="1">
            <a:off x="3001963" y="2074863"/>
            <a:ext cx="874712" cy="1154112"/>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49505645-6D83-BB62-93EE-76807329C85F}"/>
              </a:ext>
            </a:extLst>
          </p:cNvPr>
          <p:cNvSpPr/>
          <p:nvPr/>
        </p:nvSpPr>
        <p:spPr>
          <a:xfrm>
            <a:off x="7169150" y="2500313"/>
            <a:ext cx="728663"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Verification Agents</a:t>
            </a:r>
            <a:endParaRPr lang="en-GB"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DA1DAE8-C85B-467B-C8E1-4FDD4C567E3B}"/>
              </a:ext>
            </a:extLst>
          </p:cNvPr>
          <p:cNvGraphicFramePr>
            <a:graphicFrameLocks noGrp="1"/>
          </p:cNvGraphicFramePr>
          <p:nvPr/>
        </p:nvGraphicFramePr>
        <p:xfrm>
          <a:off x="8739188" y="139700"/>
          <a:ext cx="3327400" cy="677864"/>
        </p:xfrm>
        <a:graphic>
          <a:graphicData uri="http://schemas.openxmlformats.org/drawingml/2006/table">
            <a:tbl>
              <a:tblPr firstRow="1" bandRow="1">
                <a:tableStyleId>{5C22544A-7EE6-4342-B048-85BDC9FD1C3A}</a:tableStyleId>
              </a:tblPr>
              <a:tblGrid>
                <a:gridCol w="293659">
                  <a:extLst>
                    <a:ext uri="{9D8B030D-6E8A-4147-A177-3AD203B41FA5}">
                      <a16:colId xmlns:a16="http://schemas.microsoft.com/office/drawing/2014/main" val="20000"/>
                    </a:ext>
                  </a:extLst>
                </a:gridCol>
                <a:gridCol w="3033741">
                  <a:extLst>
                    <a:ext uri="{9D8B030D-6E8A-4147-A177-3AD203B41FA5}">
                      <a16:colId xmlns:a16="http://schemas.microsoft.com/office/drawing/2014/main" val="20001"/>
                    </a:ext>
                  </a:extLst>
                </a:gridCol>
              </a:tblGrid>
              <a:tr h="251276">
                <a:tc gridSpan="2">
                  <a:txBody>
                    <a:bodyPr/>
                    <a:lstStyle/>
                    <a:p>
                      <a:r>
                        <a:rPr lang="en-US" sz="1000" dirty="0"/>
                        <a:t>Objectives</a:t>
                      </a:r>
                      <a:endParaRPr lang="en-GB" sz="1000" dirty="0"/>
                    </a:p>
                  </a:txBody>
                  <a:tcPr marL="91410" marR="91410" marT="45687" marB="45687"/>
                </a:tc>
                <a:tc hMerge="1">
                  <a:txBody>
                    <a:bodyPr/>
                    <a:lstStyle/>
                    <a:p>
                      <a:endParaRPr lang="en-GB" dirty="0"/>
                    </a:p>
                  </a:txBody>
                  <a:tcPr/>
                </a:tc>
                <a:extLst>
                  <a:ext uri="{0D108BD9-81ED-4DB2-BD59-A6C34878D82A}">
                    <a16:rowId xmlns:a16="http://schemas.microsoft.com/office/drawing/2014/main" val="10000"/>
                  </a:ext>
                </a:extLst>
              </a:tr>
              <a:tr h="213294">
                <a:tc>
                  <a:txBody>
                    <a:bodyPr/>
                    <a:lstStyle/>
                    <a:p>
                      <a:r>
                        <a:rPr lang="en-US" sz="800" dirty="0"/>
                        <a:t>1. </a:t>
                      </a:r>
                      <a:endParaRPr lang="en-GB" sz="800" dirty="0"/>
                    </a:p>
                  </a:txBody>
                  <a:tcPr marL="91410" marR="91410" marT="45687" marB="45687"/>
                </a:tc>
                <a:tc>
                  <a:txBody>
                    <a:bodyPr/>
                    <a:lstStyle/>
                    <a:p>
                      <a:r>
                        <a:rPr lang="en-US" sz="800" dirty="0"/>
                        <a:t>What is useful to members – what do they need to know?</a:t>
                      </a:r>
                      <a:endParaRPr lang="en-GB" sz="800" dirty="0"/>
                    </a:p>
                  </a:txBody>
                  <a:tcPr marL="91410" marR="91410" marT="45687" marB="45687"/>
                </a:tc>
                <a:extLst>
                  <a:ext uri="{0D108BD9-81ED-4DB2-BD59-A6C34878D82A}">
                    <a16:rowId xmlns:a16="http://schemas.microsoft.com/office/drawing/2014/main" val="10001"/>
                  </a:ext>
                </a:extLst>
              </a:tr>
              <a:tr h="213294">
                <a:tc>
                  <a:txBody>
                    <a:bodyPr/>
                    <a:lstStyle/>
                    <a:p>
                      <a:r>
                        <a:rPr lang="en-US" sz="800" dirty="0"/>
                        <a:t>2.</a:t>
                      </a:r>
                      <a:endParaRPr lang="en-GB" sz="800" dirty="0"/>
                    </a:p>
                  </a:txBody>
                  <a:tcPr marL="91410" marR="91410" marT="45687" marB="45687"/>
                </a:tc>
                <a:tc>
                  <a:txBody>
                    <a:bodyPr/>
                    <a:lstStyle/>
                    <a:p>
                      <a:r>
                        <a:rPr lang="en-US" sz="800" dirty="0"/>
                        <a:t>How can we assist with this information – tracking/standardization?</a:t>
                      </a:r>
                      <a:endParaRPr lang="en-GB" sz="800" dirty="0"/>
                    </a:p>
                  </a:txBody>
                  <a:tcPr marL="91410" marR="91410" marT="45687" marB="45687"/>
                </a:tc>
                <a:extLst>
                  <a:ext uri="{0D108BD9-81ED-4DB2-BD59-A6C34878D82A}">
                    <a16:rowId xmlns:a16="http://schemas.microsoft.com/office/drawing/2014/main" val="10002"/>
                  </a:ext>
                </a:extLst>
              </a:tr>
            </a:tbl>
          </a:graphicData>
        </a:graphic>
      </p:graphicFrame>
      <p:sp>
        <p:nvSpPr>
          <p:cNvPr id="13327" name="Text Placeholder 2">
            <a:extLst>
              <a:ext uri="{FF2B5EF4-FFF2-40B4-BE49-F238E27FC236}">
                <a16:creationId xmlns:a16="http://schemas.microsoft.com/office/drawing/2014/main" id="{75A4A64F-5F47-62CA-F689-BD2C0CAA8D73}"/>
              </a:ext>
            </a:extLst>
          </p:cNvPr>
          <p:cNvSpPr txBox="1">
            <a:spLocks noChangeArrowheads="1"/>
          </p:cNvSpPr>
          <p:nvPr/>
        </p:nvSpPr>
        <p:spPr bwMode="auto">
          <a:xfrm>
            <a:off x="623888" y="763588"/>
            <a:ext cx="100012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12813">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455613" indent="-228600" defTabSz="912813">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912813" indent="-228600" defTabSz="912813">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3700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827213" indent="-228600" defTabSz="912813">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2844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7416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1988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656013" indent="-228600" defTabSz="912813"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2800"/>
              </a:lnSpc>
              <a:spcBef>
                <a:spcPct val="0"/>
              </a:spcBef>
              <a:buFont typeface="Arial" panose="020B0604020202020204" pitchFamily="34" charset="0"/>
              <a:buNone/>
            </a:pPr>
            <a:r>
              <a:rPr lang="en-US" altLang="en-US" sz="2400">
                <a:solidFill>
                  <a:srgbClr val="525355"/>
                </a:solidFill>
                <a:latin typeface="Arial" panose="020B0604020202020204" pitchFamily="34" charset="0"/>
                <a:cs typeface="Arial" panose="020B0604020202020204" pitchFamily="34" charset="0"/>
              </a:rPr>
              <a:t> </a:t>
            </a:r>
            <a:endParaRPr lang="en-GB" altLang="en-US" sz="2400">
              <a:solidFill>
                <a:srgbClr val="525355"/>
              </a:solidFill>
              <a:latin typeface="Arial" panose="020B0604020202020204" pitchFamily="34" charset="0"/>
              <a:cs typeface="Arial" panose="020B0604020202020204" pitchFamily="34" charset="0"/>
            </a:endParaRPr>
          </a:p>
          <a:p>
            <a:pPr eaLnBrk="1" hangingPunct="1">
              <a:lnSpc>
                <a:spcPts val="2800"/>
              </a:lnSpc>
              <a:spcBef>
                <a:spcPct val="0"/>
              </a:spcBef>
              <a:buFont typeface="Arial" panose="020B0604020202020204" pitchFamily="34" charset="0"/>
              <a:buNone/>
            </a:pPr>
            <a:endParaRPr lang="en-GB" altLang="en-US" sz="2400">
              <a:solidFill>
                <a:srgbClr val="525355"/>
              </a:solidFill>
              <a:latin typeface="Arial" panose="020B0604020202020204" pitchFamily="34" charset="0"/>
              <a:cs typeface="Arial" panose="020B0604020202020204" pitchFamily="34" charset="0"/>
            </a:endParaRPr>
          </a:p>
        </p:txBody>
      </p:sp>
      <p:sp>
        <p:nvSpPr>
          <p:cNvPr id="15" name="Title 3">
            <a:extLst>
              <a:ext uri="{FF2B5EF4-FFF2-40B4-BE49-F238E27FC236}">
                <a16:creationId xmlns:a16="http://schemas.microsoft.com/office/drawing/2014/main" id="{F4858A4F-FB6A-6343-0398-F2B3A3E2C204}"/>
              </a:ext>
            </a:extLst>
          </p:cNvPr>
          <p:cNvSpPr txBox="1">
            <a:spLocks/>
          </p:cNvSpPr>
          <p:nvPr/>
        </p:nvSpPr>
        <p:spPr>
          <a:xfrm>
            <a:off x="623888" y="407988"/>
            <a:ext cx="10001250" cy="360362"/>
          </a:xfrm>
          <a:prstGeom prst="rect">
            <a:avLst/>
          </a:prstGeom>
        </p:spPr>
        <p:txBody>
          <a:bodyPr lIns="0" tIns="0" rIns="0" bIns="0"/>
          <a:lstStyle>
            <a:lvl1pPr algn="l" defTabSz="914377" rtl="0" eaLnBrk="1" latinLnBrk="0" hangingPunct="1">
              <a:lnSpc>
                <a:spcPts val="2800"/>
              </a:lnSpc>
              <a:spcBef>
                <a:spcPct val="0"/>
              </a:spcBef>
              <a:buNone/>
              <a:defRPr sz="2400" b="1" kern="1200">
                <a:solidFill>
                  <a:schemeClr val="tx1"/>
                </a:solidFill>
                <a:latin typeface="+mj-lt"/>
                <a:ea typeface="+mj-ea"/>
                <a:cs typeface="Arial" panose="020B0604020202020204" pitchFamily="34" charset="0"/>
              </a:defRPr>
            </a:lvl1pPr>
          </a:lstStyle>
          <a:p>
            <a:pPr fontAlgn="auto">
              <a:spcAft>
                <a:spcPts val="0"/>
              </a:spcAft>
              <a:defRPr/>
            </a:pPr>
            <a:r>
              <a:rPr lang="en-US" dirty="0">
                <a:solidFill>
                  <a:srgbClr val="FF0000"/>
                </a:solidFill>
                <a:latin typeface="+mn-lt"/>
              </a:rPr>
              <a:t>Securities Services - Product Opportunities</a:t>
            </a:r>
            <a:endParaRPr lang="en-GB" dirty="0">
              <a:solidFill>
                <a:srgbClr val="FF0000"/>
              </a:solidFill>
              <a:latin typeface="+mn-lt"/>
            </a:endParaRPr>
          </a:p>
        </p:txBody>
      </p:sp>
      <p:sp>
        <p:nvSpPr>
          <p:cNvPr id="13329" name="TextBox 27">
            <a:extLst>
              <a:ext uri="{FF2B5EF4-FFF2-40B4-BE49-F238E27FC236}">
                <a16:creationId xmlns:a16="http://schemas.microsoft.com/office/drawing/2014/main" id="{BFA839EC-FC09-7104-8B97-934B54A6604F}"/>
              </a:ext>
            </a:extLst>
          </p:cNvPr>
          <p:cNvSpPr txBox="1">
            <a:spLocks noChangeArrowheads="1"/>
          </p:cNvSpPr>
          <p:nvPr/>
        </p:nvSpPr>
        <p:spPr bwMode="auto">
          <a:xfrm>
            <a:off x="1860550" y="4967288"/>
            <a:ext cx="2570163"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pPr>
            <a:r>
              <a:rPr lang="en-US" altLang="en-US" sz="1100"/>
              <a:t>Voluntary Carbon Markets</a:t>
            </a:r>
          </a:p>
          <a:p>
            <a:pPr eaLnBrk="1" hangingPunct="1">
              <a:lnSpc>
                <a:spcPct val="100000"/>
              </a:lnSpc>
              <a:spcBef>
                <a:spcPct val="0"/>
              </a:spcBef>
            </a:pPr>
            <a:r>
              <a:rPr lang="en-US" altLang="en-US" sz="1100"/>
              <a:t>Proxy Voting and Class Actions</a:t>
            </a:r>
          </a:p>
          <a:p>
            <a:pPr eaLnBrk="1" hangingPunct="1">
              <a:lnSpc>
                <a:spcPct val="100000"/>
              </a:lnSpc>
              <a:spcBef>
                <a:spcPct val="0"/>
              </a:spcBef>
            </a:pPr>
            <a:endParaRPr lang="en-GB" altLang="en-US" sz="1100"/>
          </a:p>
        </p:txBody>
      </p:sp>
      <p:sp>
        <p:nvSpPr>
          <p:cNvPr id="29" name="Rectangle 28">
            <a:extLst>
              <a:ext uri="{FF2B5EF4-FFF2-40B4-BE49-F238E27FC236}">
                <a16:creationId xmlns:a16="http://schemas.microsoft.com/office/drawing/2014/main" id="{9B78EABD-F921-AB3E-49DD-EB6984B40455}"/>
              </a:ext>
            </a:extLst>
          </p:cNvPr>
          <p:cNvSpPr/>
          <p:nvPr/>
        </p:nvSpPr>
        <p:spPr>
          <a:xfrm>
            <a:off x="4016375" y="1930400"/>
            <a:ext cx="388143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Issuers </a:t>
            </a:r>
            <a:endParaRPr lang="en-GB" sz="1400" dirty="0"/>
          </a:p>
        </p:txBody>
      </p:sp>
      <p:sp>
        <p:nvSpPr>
          <p:cNvPr id="30" name="Rectangle 29">
            <a:extLst>
              <a:ext uri="{FF2B5EF4-FFF2-40B4-BE49-F238E27FC236}">
                <a16:creationId xmlns:a16="http://schemas.microsoft.com/office/drawing/2014/main" id="{017BA4E7-4699-405F-6CE4-1F4517577780}"/>
              </a:ext>
            </a:extLst>
          </p:cNvPr>
          <p:cNvSpPr/>
          <p:nvPr/>
        </p:nvSpPr>
        <p:spPr>
          <a:xfrm>
            <a:off x="8050213" y="3089275"/>
            <a:ext cx="2185987"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Data Providers</a:t>
            </a:r>
            <a:endParaRPr lang="en-GB" sz="1400" dirty="0"/>
          </a:p>
        </p:txBody>
      </p:sp>
      <p:sp>
        <p:nvSpPr>
          <p:cNvPr id="31" name="Rectangle 30">
            <a:extLst>
              <a:ext uri="{FF2B5EF4-FFF2-40B4-BE49-F238E27FC236}">
                <a16:creationId xmlns:a16="http://schemas.microsoft.com/office/drawing/2014/main" id="{6149EEE4-EF70-08CA-078E-EDF920141D59}"/>
              </a:ext>
            </a:extLst>
          </p:cNvPr>
          <p:cNvSpPr/>
          <p:nvPr/>
        </p:nvSpPr>
        <p:spPr>
          <a:xfrm>
            <a:off x="1768475" y="3089275"/>
            <a:ext cx="2185988" cy="569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Investors (Inst/Retail – via Asset Managers)</a:t>
            </a:r>
          </a:p>
        </p:txBody>
      </p:sp>
      <p:sp>
        <p:nvSpPr>
          <p:cNvPr id="32" name="Rectangle 31">
            <a:extLst>
              <a:ext uri="{FF2B5EF4-FFF2-40B4-BE49-F238E27FC236}">
                <a16:creationId xmlns:a16="http://schemas.microsoft.com/office/drawing/2014/main" id="{701EAA0B-731F-35A3-BE02-A91B8C1A528D}"/>
              </a:ext>
            </a:extLst>
          </p:cNvPr>
          <p:cNvSpPr/>
          <p:nvPr/>
        </p:nvSpPr>
        <p:spPr>
          <a:xfrm>
            <a:off x="4010025" y="4659313"/>
            <a:ext cx="3887788" cy="569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dirty="0"/>
              <a:t>Securities Services Providers</a:t>
            </a:r>
            <a:endParaRPr lang="en-GB" sz="1400" dirty="0"/>
          </a:p>
        </p:txBody>
      </p:sp>
      <p:sp>
        <p:nvSpPr>
          <p:cNvPr id="33" name="Rectangle 32">
            <a:extLst>
              <a:ext uri="{FF2B5EF4-FFF2-40B4-BE49-F238E27FC236}">
                <a16:creationId xmlns:a16="http://schemas.microsoft.com/office/drawing/2014/main" id="{984A1661-B21B-A87C-BBB6-77C7A193D722}"/>
              </a:ext>
            </a:extLst>
          </p:cNvPr>
          <p:cNvSpPr/>
          <p:nvPr/>
        </p:nvSpPr>
        <p:spPr>
          <a:xfrm>
            <a:off x="4010025"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Corporate Actions</a:t>
            </a:r>
            <a:endParaRPr lang="en-GB" sz="1000" dirty="0"/>
          </a:p>
        </p:txBody>
      </p:sp>
      <p:sp>
        <p:nvSpPr>
          <p:cNvPr id="34" name="Rectangle 33">
            <a:extLst>
              <a:ext uri="{FF2B5EF4-FFF2-40B4-BE49-F238E27FC236}">
                <a16:creationId xmlns:a16="http://schemas.microsoft.com/office/drawing/2014/main" id="{48C63F92-6973-98E8-244B-CEA8F1BD6790}"/>
              </a:ext>
            </a:extLst>
          </p:cNvPr>
          <p:cNvSpPr/>
          <p:nvPr/>
        </p:nvSpPr>
        <p:spPr>
          <a:xfrm>
            <a:off x="4738688" y="5229225"/>
            <a:ext cx="728662"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Reporting</a:t>
            </a:r>
            <a:endParaRPr lang="en-GB" sz="1000" dirty="0"/>
          </a:p>
        </p:txBody>
      </p:sp>
      <p:sp>
        <p:nvSpPr>
          <p:cNvPr id="35" name="Rectangle 34">
            <a:extLst>
              <a:ext uri="{FF2B5EF4-FFF2-40B4-BE49-F238E27FC236}">
                <a16:creationId xmlns:a16="http://schemas.microsoft.com/office/drawing/2014/main" id="{2B8D50A2-CD1F-922D-25A1-4E1E10A94413}"/>
              </a:ext>
            </a:extLst>
          </p:cNvPr>
          <p:cNvSpPr/>
          <p:nvPr/>
        </p:nvSpPr>
        <p:spPr>
          <a:xfrm>
            <a:off x="5461000" y="5229225"/>
            <a:ext cx="728663"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tools</a:t>
            </a:r>
            <a:endParaRPr lang="en-GB" sz="900" dirty="0"/>
          </a:p>
        </p:txBody>
      </p:sp>
      <p:sp>
        <p:nvSpPr>
          <p:cNvPr id="36" name="Rectangle 35">
            <a:extLst>
              <a:ext uri="{FF2B5EF4-FFF2-40B4-BE49-F238E27FC236}">
                <a16:creationId xmlns:a16="http://schemas.microsoft.com/office/drawing/2014/main" id="{C9EB26ED-CF93-068A-CEF2-0977EDF49068}"/>
              </a:ext>
            </a:extLst>
          </p:cNvPr>
          <p:cNvSpPr/>
          <p:nvPr/>
        </p:nvSpPr>
        <p:spPr>
          <a:xfrm>
            <a:off x="1768475" y="3659188"/>
            <a:ext cx="730250"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ESG portfolios</a:t>
            </a:r>
            <a:endParaRPr lang="en-GB" sz="1000" dirty="0"/>
          </a:p>
        </p:txBody>
      </p:sp>
      <p:sp>
        <p:nvSpPr>
          <p:cNvPr id="37" name="Rectangle 36">
            <a:extLst>
              <a:ext uri="{FF2B5EF4-FFF2-40B4-BE49-F238E27FC236}">
                <a16:creationId xmlns:a16="http://schemas.microsoft.com/office/drawing/2014/main" id="{2D239AC6-E101-C2E3-192F-4CA8E4C0D4A3}"/>
              </a:ext>
            </a:extLst>
          </p:cNvPr>
          <p:cNvSpPr/>
          <p:nvPr/>
        </p:nvSpPr>
        <p:spPr>
          <a:xfrm>
            <a:off x="2498725" y="3659188"/>
            <a:ext cx="833438"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38" name="Rectangle 37">
            <a:extLst>
              <a:ext uri="{FF2B5EF4-FFF2-40B4-BE49-F238E27FC236}">
                <a16:creationId xmlns:a16="http://schemas.microsoft.com/office/drawing/2014/main" id="{4A0CCB4F-8256-4C04-E74A-7AADA02C6CCC}"/>
              </a:ext>
            </a:extLst>
          </p:cNvPr>
          <p:cNvSpPr/>
          <p:nvPr/>
        </p:nvSpPr>
        <p:spPr>
          <a:xfrm>
            <a:off x="6196013" y="5229225"/>
            <a:ext cx="83502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39" name="Rectangle 38">
            <a:extLst>
              <a:ext uri="{FF2B5EF4-FFF2-40B4-BE49-F238E27FC236}">
                <a16:creationId xmlns:a16="http://schemas.microsoft.com/office/drawing/2014/main" id="{A802B760-8D89-EACD-83FD-D4E700E189DD}"/>
              </a:ext>
            </a:extLst>
          </p:cNvPr>
          <p:cNvSpPr/>
          <p:nvPr/>
        </p:nvSpPr>
        <p:spPr>
          <a:xfrm>
            <a:off x="4016375"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Sustainability commitments</a:t>
            </a:r>
            <a:endParaRPr lang="en-GB" sz="900" dirty="0"/>
          </a:p>
        </p:txBody>
      </p:sp>
      <p:sp>
        <p:nvSpPr>
          <p:cNvPr id="40" name="Rectangle 39">
            <a:extLst>
              <a:ext uri="{FF2B5EF4-FFF2-40B4-BE49-F238E27FC236}">
                <a16:creationId xmlns:a16="http://schemas.microsoft.com/office/drawing/2014/main" id="{724DC5B7-04A1-8575-52EB-514C1B5FF186}"/>
              </a:ext>
            </a:extLst>
          </p:cNvPr>
          <p:cNvSpPr/>
          <p:nvPr/>
        </p:nvSpPr>
        <p:spPr>
          <a:xfrm>
            <a:off x="6326188" y="2500313"/>
            <a:ext cx="835025"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ESG issuance</a:t>
            </a:r>
            <a:endParaRPr lang="en-GB" sz="900" dirty="0"/>
          </a:p>
        </p:txBody>
      </p:sp>
      <p:sp>
        <p:nvSpPr>
          <p:cNvPr id="41" name="Rectangle 40">
            <a:extLst>
              <a:ext uri="{FF2B5EF4-FFF2-40B4-BE49-F238E27FC236}">
                <a16:creationId xmlns:a16="http://schemas.microsoft.com/office/drawing/2014/main" id="{000EEBF4-20C4-030C-3BCA-564782781C12}"/>
              </a:ext>
            </a:extLst>
          </p:cNvPr>
          <p:cNvSpPr/>
          <p:nvPr/>
        </p:nvSpPr>
        <p:spPr>
          <a:xfrm>
            <a:off x="48529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Supply Chain</a:t>
            </a:r>
            <a:endParaRPr lang="en-GB" sz="1000" dirty="0"/>
          </a:p>
        </p:txBody>
      </p:sp>
      <p:sp>
        <p:nvSpPr>
          <p:cNvPr id="42" name="Rectangle 41">
            <a:extLst>
              <a:ext uri="{FF2B5EF4-FFF2-40B4-BE49-F238E27FC236}">
                <a16:creationId xmlns:a16="http://schemas.microsoft.com/office/drawing/2014/main" id="{BD2AD861-9E2E-49CB-5559-1130F806650B}"/>
              </a:ext>
            </a:extLst>
          </p:cNvPr>
          <p:cNvSpPr/>
          <p:nvPr/>
        </p:nvSpPr>
        <p:spPr>
          <a:xfrm>
            <a:off x="5589588" y="2500313"/>
            <a:ext cx="728662"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 Reporting</a:t>
            </a:r>
            <a:endParaRPr lang="en-GB" sz="1000" dirty="0"/>
          </a:p>
        </p:txBody>
      </p:sp>
      <p:sp>
        <p:nvSpPr>
          <p:cNvPr id="43" name="Rectangle 42">
            <a:extLst>
              <a:ext uri="{FF2B5EF4-FFF2-40B4-BE49-F238E27FC236}">
                <a16:creationId xmlns:a16="http://schemas.microsoft.com/office/drawing/2014/main" id="{80474DF0-8EC8-3FA7-92A4-85D1986B0E06}"/>
              </a:ext>
            </a:extLst>
          </p:cNvPr>
          <p:cNvSpPr/>
          <p:nvPr/>
        </p:nvSpPr>
        <p:spPr>
          <a:xfrm>
            <a:off x="7037388" y="5229225"/>
            <a:ext cx="866775" cy="3381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Reg/Risk testing</a:t>
            </a:r>
            <a:endParaRPr lang="en-GB" sz="1000" dirty="0"/>
          </a:p>
        </p:txBody>
      </p:sp>
      <p:sp>
        <p:nvSpPr>
          <p:cNvPr id="44" name="Rectangle 43">
            <a:extLst>
              <a:ext uri="{FF2B5EF4-FFF2-40B4-BE49-F238E27FC236}">
                <a16:creationId xmlns:a16="http://schemas.microsoft.com/office/drawing/2014/main" id="{0E02B9A6-C3A0-1386-3D6D-FE3D010E3B9B}"/>
              </a:ext>
            </a:extLst>
          </p:cNvPr>
          <p:cNvSpPr/>
          <p:nvPr/>
        </p:nvSpPr>
        <p:spPr>
          <a:xfrm>
            <a:off x="8050213"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1000" dirty="0"/>
              <a:t>Evaluate &amp; Score</a:t>
            </a:r>
            <a:endParaRPr lang="en-GB" sz="1000" dirty="0"/>
          </a:p>
        </p:txBody>
      </p:sp>
      <p:sp>
        <p:nvSpPr>
          <p:cNvPr id="45" name="Rectangle 44">
            <a:extLst>
              <a:ext uri="{FF2B5EF4-FFF2-40B4-BE49-F238E27FC236}">
                <a16:creationId xmlns:a16="http://schemas.microsoft.com/office/drawing/2014/main" id="{811C8389-8E90-46BD-495C-D13E034AF337}"/>
              </a:ext>
            </a:extLst>
          </p:cNvPr>
          <p:cNvSpPr/>
          <p:nvPr/>
        </p:nvSpPr>
        <p:spPr>
          <a:xfrm>
            <a:off x="8778875" y="3662363"/>
            <a:ext cx="728663"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Data availability</a:t>
            </a:r>
            <a:endParaRPr lang="en-GB" sz="900" dirty="0"/>
          </a:p>
        </p:txBody>
      </p:sp>
      <p:sp>
        <p:nvSpPr>
          <p:cNvPr id="46" name="Rectangle 45">
            <a:extLst>
              <a:ext uri="{FF2B5EF4-FFF2-40B4-BE49-F238E27FC236}">
                <a16:creationId xmlns:a16="http://schemas.microsoft.com/office/drawing/2014/main" id="{C8BA171F-B65E-2E29-4DA6-DF6B92C69F00}"/>
              </a:ext>
            </a:extLst>
          </p:cNvPr>
          <p:cNvSpPr/>
          <p:nvPr/>
        </p:nvSpPr>
        <p:spPr>
          <a:xfrm>
            <a:off x="9507538" y="3662363"/>
            <a:ext cx="728662" cy="3381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Framework</a:t>
            </a:r>
            <a:endParaRPr lang="en-GB" sz="900" dirty="0"/>
          </a:p>
        </p:txBody>
      </p:sp>
      <p:cxnSp>
        <p:nvCxnSpPr>
          <p:cNvPr id="47" name="Connector: Elbow 46">
            <a:extLst>
              <a:ext uri="{FF2B5EF4-FFF2-40B4-BE49-F238E27FC236}">
                <a16:creationId xmlns:a16="http://schemas.microsoft.com/office/drawing/2014/main" id="{895A9EAB-B4E1-D2FC-82A9-B91757CF5D47}"/>
              </a:ext>
            </a:extLst>
          </p:cNvPr>
          <p:cNvCxnSpPr>
            <a:cxnSpLocks/>
            <a:stCxn id="29" idx="3"/>
            <a:endCxn id="30" idx="0"/>
          </p:cNvCxnSpPr>
          <p:nvPr/>
        </p:nvCxnSpPr>
        <p:spPr>
          <a:xfrm>
            <a:off x="7897813" y="2214563"/>
            <a:ext cx="1244600" cy="87471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47">
            <a:extLst>
              <a:ext uri="{FF2B5EF4-FFF2-40B4-BE49-F238E27FC236}">
                <a16:creationId xmlns:a16="http://schemas.microsoft.com/office/drawing/2014/main" id="{B77EDF7D-7B28-C405-973A-B82303B89206}"/>
              </a:ext>
            </a:extLst>
          </p:cNvPr>
          <p:cNvCxnSpPr>
            <a:cxnSpLocks/>
            <a:stCxn id="45" idx="2"/>
            <a:endCxn id="32" idx="3"/>
          </p:cNvCxnSpPr>
          <p:nvPr/>
        </p:nvCxnSpPr>
        <p:spPr>
          <a:xfrm rot="5400000">
            <a:off x="8047831" y="3850482"/>
            <a:ext cx="944563" cy="124460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842C55F6-E854-16C3-11DA-5816F74AFA27}"/>
              </a:ext>
            </a:extLst>
          </p:cNvPr>
          <p:cNvCxnSpPr>
            <a:cxnSpLocks/>
            <a:stCxn id="32" idx="1"/>
            <a:endCxn id="37" idx="2"/>
          </p:cNvCxnSpPr>
          <p:nvPr/>
        </p:nvCxnSpPr>
        <p:spPr>
          <a:xfrm rot="10800000">
            <a:off x="2914650" y="3997325"/>
            <a:ext cx="1095375" cy="94773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CF01C9F-4EE4-EDA5-6388-40790A6A11F1}"/>
              </a:ext>
            </a:extLst>
          </p:cNvPr>
          <p:cNvCxnSpPr>
            <a:stCxn id="30" idx="1"/>
            <a:endCxn id="31" idx="3"/>
          </p:cNvCxnSpPr>
          <p:nvPr/>
        </p:nvCxnSpPr>
        <p:spPr>
          <a:xfrm flipH="1">
            <a:off x="3954463" y="3373438"/>
            <a:ext cx="4095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50">
            <a:extLst>
              <a:ext uri="{FF2B5EF4-FFF2-40B4-BE49-F238E27FC236}">
                <a16:creationId xmlns:a16="http://schemas.microsoft.com/office/drawing/2014/main" id="{67B9A8A7-3694-697C-45D6-13F58C850B3B}"/>
              </a:ext>
            </a:extLst>
          </p:cNvPr>
          <p:cNvCxnSpPr>
            <a:cxnSpLocks/>
            <a:stCxn id="31" idx="0"/>
            <a:endCxn id="29" idx="1"/>
          </p:cNvCxnSpPr>
          <p:nvPr/>
        </p:nvCxnSpPr>
        <p:spPr>
          <a:xfrm rot="5400000" flipH="1" flipV="1">
            <a:off x="3001963" y="2074863"/>
            <a:ext cx="874712" cy="1154112"/>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44F5BAEC-07CA-6005-D51A-9553411998DB}"/>
              </a:ext>
            </a:extLst>
          </p:cNvPr>
          <p:cNvSpPr/>
          <p:nvPr/>
        </p:nvSpPr>
        <p:spPr>
          <a:xfrm>
            <a:off x="7169150" y="2500313"/>
            <a:ext cx="728663" cy="3365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sz="900" dirty="0"/>
              <a:t>Verification Agents</a:t>
            </a:r>
            <a:endParaRPr lang="en-GB"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a:extLst>
              <a:ext uri="{FF2B5EF4-FFF2-40B4-BE49-F238E27FC236}">
                <a16:creationId xmlns:a16="http://schemas.microsoft.com/office/drawing/2014/main" id="{52BC9EB4-A215-C4A3-56DB-D38B866B76E7}"/>
              </a:ext>
            </a:extLst>
          </p:cNvPr>
          <p:cNvSpPr>
            <a:spLocks noGrp="1" noChangeArrowheads="1"/>
          </p:cNvSpPr>
          <p:nvPr>
            <p:ph type="title"/>
          </p:nvPr>
        </p:nvSpPr>
        <p:spPr/>
        <p:txBody>
          <a:bodyPr/>
          <a:lstStyle/>
          <a:p>
            <a:r>
              <a:rPr lang="en-US" altLang="en-US"/>
              <a:t>Regulations and Data</a:t>
            </a:r>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表格 48">
            <a:extLst>
              <a:ext uri="{FF2B5EF4-FFF2-40B4-BE49-F238E27FC236}">
                <a16:creationId xmlns:a16="http://schemas.microsoft.com/office/drawing/2014/main" id="{4E419058-1813-05D8-5FCB-0274FC6F233C}"/>
              </a:ext>
            </a:extLst>
          </p:cNvPr>
          <p:cNvGraphicFramePr/>
          <p:nvPr/>
        </p:nvGraphicFramePr>
        <p:xfrm>
          <a:off x="838200" y="1328738"/>
          <a:ext cx="10514014" cy="5360986"/>
        </p:xfrm>
        <a:graphic>
          <a:graphicData uri="http://schemas.openxmlformats.org/drawingml/2006/table">
            <a:tbl>
              <a:tblPr/>
              <a:tblGrid>
                <a:gridCol w="5257007">
                  <a:extLst>
                    <a:ext uri="{9D8B030D-6E8A-4147-A177-3AD203B41FA5}">
                      <a16:colId xmlns:a16="http://schemas.microsoft.com/office/drawing/2014/main" val="20000"/>
                    </a:ext>
                  </a:extLst>
                </a:gridCol>
                <a:gridCol w="5257007">
                  <a:extLst>
                    <a:ext uri="{9D8B030D-6E8A-4147-A177-3AD203B41FA5}">
                      <a16:colId xmlns:a16="http://schemas.microsoft.com/office/drawing/2014/main" val="20001"/>
                    </a:ext>
                  </a:extLst>
                </a:gridCol>
              </a:tblGrid>
              <a:tr h="1519318">
                <a:tc gridSpan="2">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spc="-1" dirty="0">
                          <a:solidFill>
                            <a:srgbClr val="000000"/>
                          </a:solidFill>
                          <a:latin typeface="Calibri"/>
                        </a:rPr>
                        <a:t>Summary</a:t>
                      </a: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ESG data plays a critical role in securities services, shaping investment decisions, risk management, and compliance with regulations. The flow of ESG data in securities services involves multiple stages, from data collection and processing to reporting and integration into investment strategies. Regulations are reshaping how companies operate, how investors allocate capital and risks are assessed.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ESG regulations are influencing the business landscape, financial markets, and the society. Regulations are creating greater transparency, reshaping investment strategies, and pushing companies to integrate sustainability into their core operations. ESG can impose cost and challenges, but it also drives innovation, competitive advantage and long-term value creation.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Building a robust ESG data governance framework is critical to ensuring ESG data is reliable, accurate and aligned with corporate sustainability goals.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TW" sz="1100" b="0" strike="noStrike" kern="1200" spc="-1" dirty="0">
                          <a:solidFill>
                            <a:srgbClr val="000000"/>
                          </a:solidFill>
                          <a:latin typeface="Calibri"/>
                          <a:ea typeface="+mn-ea"/>
                          <a:cs typeface="+mn-cs"/>
                        </a:rPr>
                        <a:t>Several regulatory frameworks govern how corporations report data, how data providers process data, and how investors use data.  </a:t>
                      </a:r>
                      <a:endParaRPr lang="en-US" sz="1100" b="0" strike="noStrike" kern="1200" spc="-1" dirty="0">
                        <a:solidFill>
                          <a:srgbClr val="000000"/>
                        </a:solidFill>
                        <a:latin typeface="Calibri"/>
                        <a:ea typeface="+mn-ea"/>
                        <a:cs typeface="+mn-cs"/>
                      </a:endParaRPr>
                    </a:p>
                  </a:txBody>
                  <a:tcPr marL="46793" marR="46793" marT="45713" marB="45713">
                    <a:lnL w="5760">
                      <a:solidFill>
                        <a:srgbClr val="D0CECE"/>
                      </a:solidFill>
                    </a:lnL>
                    <a:lnR w="5760">
                      <a:solidFill>
                        <a:srgbClr val="D0CECE"/>
                      </a:solidFill>
                    </a:lnR>
                    <a:lnT w="5760">
                      <a:solidFill>
                        <a:srgbClr val="D0CECE"/>
                      </a:solidFill>
                    </a:lnT>
                    <a:lnB w="5760">
                      <a:solidFill>
                        <a:srgbClr val="D0CECE"/>
                      </a:solidFill>
                    </a:lnB>
                    <a:solidFill>
                      <a:srgbClr val="DAE3F3"/>
                    </a:solidFill>
                  </a:tcPr>
                </a:tc>
                <a:tc hMerge="1">
                  <a:txBody>
                    <a:bodyPr/>
                    <a:lstStyle/>
                    <a:p>
                      <a:endParaRPr lang="zh-TW"/>
                    </a:p>
                  </a:txBody>
                  <a:tcPr marL="90000" marR="90000">
                    <a:solidFill>
                      <a:srgbClr val="729FCF"/>
                    </a:solidFill>
                  </a:tcPr>
                </a:tc>
                <a:extLst>
                  <a:ext uri="{0D108BD9-81ED-4DB2-BD59-A6C34878D82A}">
                    <a16:rowId xmlns:a16="http://schemas.microsoft.com/office/drawing/2014/main" val="10000"/>
                  </a:ext>
                </a:extLst>
              </a:tr>
              <a:tr h="1061831">
                <a:tc rowSpan="3">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spc="-1" dirty="0">
                          <a:solidFill>
                            <a:srgbClr val="000000"/>
                          </a:solidFill>
                          <a:latin typeface="Calibri"/>
                        </a:rPr>
                        <a:t>Key Data Elements/Flow</a:t>
                      </a: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dirty="0">
                          <a:solidFill>
                            <a:srgbClr val="000000"/>
                          </a:solidFill>
                          <a:latin typeface="Calibri"/>
                        </a:rPr>
                        <a:t>Transparency and Accountability</a:t>
                      </a: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dirty="0">
                          <a:solidFill>
                            <a:srgbClr val="000000"/>
                          </a:solidFill>
                          <a:latin typeface="Calibri"/>
                        </a:rPr>
                        <a:t>Disclosures</a:t>
                      </a:r>
                      <a:r>
                        <a:rPr lang="en-GB" sz="1100" b="0" strike="noStrike" spc="-1" dirty="0">
                          <a:solidFill>
                            <a:srgbClr val="000000"/>
                          </a:solidFill>
                          <a:latin typeface="Calibri"/>
                        </a:rPr>
                        <a:t>: ESG regulations often require companies to disclose detailed information about their environmental practices, social impact and governance structure. </a:t>
                      </a: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dirty="0">
                          <a:solidFill>
                            <a:srgbClr val="000000"/>
                          </a:solidFill>
                          <a:latin typeface="Calibri"/>
                        </a:rPr>
                        <a:t>ESG Data Providers</a:t>
                      </a: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1" strike="noStrike" spc="-1" dirty="0">
                          <a:solidFill>
                            <a:schemeClr val="tx1"/>
                          </a:solidFill>
                          <a:latin typeface="Calibri"/>
                        </a:rPr>
                        <a:t>Raw data focused</a:t>
                      </a: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0" strike="noStrike" spc="-1" dirty="0">
                          <a:solidFill>
                            <a:schemeClr val="tx1"/>
                          </a:solidFill>
                          <a:latin typeface="Calibri"/>
                        </a:rPr>
                        <a:t>Bloomberg – ESG data instigated with financial metrics and analysis tools</a:t>
                      </a:r>
                    </a:p>
                    <a:p>
                      <a:pPr marL="0" marR="0" lvl="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zh-TW" sz="1100" b="0" strike="noStrike" spc="-1" dirty="0">
                          <a:solidFill>
                            <a:schemeClr val="tx1"/>
                          </a:solidFill>
                          <a:latin typeface="Calibri"/>
                        </a:rPr>
                        <a:t>Refinitiv – offers wide range of ESG metrics</a:t>
                      </a:r>
                      <a:endParaRPr lang="en-US" altLang="zh-TW" sz="1100" b="0" strike="noStrike" spc="-1" dirty="0">
                        <a:solidFill>
                          <a:schemeClr val="tx1"/>
                        </a:solidFill>
                        <a:latin typeface="Calibri"/>
                      </a:endParaRP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spc="-1" dirty="0">
                          <a:solidFill>
                            <a:schemeClr val="tx1"/>
                          </a:solidFill>
                          <a:latin typeface="Calibri"/>
                        </a:rPr>
                        <a:t>Analyst</a:t>
                      </a:r>
                      <a:r>
                        <a:rPr lang="en-US" sz="1100" b="1" strike="noStrike" spc="-1" baseline="0" dirty="0">
                          <a:solidFill>
                            <a:schemeClr val="tx1"/>
                          </a:solidFill>
                          <a:latin typeface="Calibri"/>
                        </a:rPr>
                        <a:t> –driven  </a:t>
                      </a:r>
                      <a:endParaRPr lang="en-US" sz="1100" b="1" strike="noStrike" spc="-1" dirty="0">
                        <a:solidFill>
                          <a:schemeClr val="tx1"/>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0" strike="noStrike" spc="-1" dirty="0">
                          <a:solidFill>
                            <a:schemeClr val="tx1"/>
                          </a:solidFill>
                          <a:latin typeface="Calibri"/>
                        </a:rPr>
                        <a:t>MSCI – offers comprehensive ESG ratings and scores based on industry specific analysis</a:t>
                      </a:r>
                      <a:endParaRPr lang="en-US" sz="1100" b="0" strike="noStrike" spc="-1" dirty="0">
                        <a:solidFill>
                          <a:schemeClr val="tx1"/>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0" strike="noStrike" spc="-1" dirty="0">
                          <a:solidFill>
                            <a:schemeClr val="tx1"/>
                          </a:solidFill>
                          <a:latin typeface="Calibri"/>
                        </a:rPr>
                        <a:t>Sustainalytics – specializes in ESG risk ratings with financial materiality focus</a:t>
                      </a:r>
                      <a:endParaRPr lang="en-US" sz="1100" b="0" strike="noStrike" spc="-1" dirty="0">
                        <a:solidFill>
                          <a:schemeClr val="tx1"/>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0" strike="noStrike" spc="-1" dirty="0">
                          <a:solidFill>
                            <a:schemeClr val="tx1"/>
                          </a:solidFill>
                          <a:latin typeface="Calibri"/>
                        </a:rPr>
                        <a:t>ISS ESG – focus on governance issues, proxy voting and climate related data</a:t>
                      </a: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kern="1200" spc="-1" dirty="0">
                          <a:solidFill>
                            <a:schemeClr val="tx1"/>
                          </a:solidFill>
                          <a:latin typeface="Calibri"/>
                          <a:ea typeface="+mn-ea"/>
                          <a:cs typeface="+mn-cs"/>
                        </a:rPr>
                        <a:t>Algorithm-driven</a:t>
                      </a:r>
                      <a:r>
                        <a:rPr lang="en-US" sz="1800" baseline="0" dirty="0">
                          <a:solidFill>
                            <a:schemeClr val="tx1"/>
                          </a:solidFill>
                        </a:rPr>
                        <a:t> </a:t>
                      </a:r>
                      <a:endParaRPr lang="en-US" sz="1800" dirty="0">
                        <a:solidFill>
                          <a:schemeClr val="tx1"/>
                        </a:solidFill>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0" strike="noStrike" spc="-1" dirty="0">
                          <a:solidFill>
                            <a:schemeClr val="tx1"/>
                          </a:solidFill>
                          <a:latin typeface="Calibri"/>
                        </a:rPr>
                        <a:t>TruValue Labs – uses AI to gather AI data from unstructured sources, including news and social media</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100" b="0" strike="noStrike" spc="-1" dirty="0">
                        <a:solidFill>
                          <a:schemeClr val="tx1"/>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spc="-1" dirty="0">
                          <a:solidFill>
                            <a:schemeClr val="tx1"/>
                          </a:solidFill>
                          <a:latin typeface="Calibri"/>
                        </a:rPr>
                        <a:t>Usage: </a:t>
                      </a:r>
                      <a:r>
                        <a:rPr lang="en-US" sz="1100" b="0" strike="noStrike" spc="-1" dirty="0">
                          <a:solidFill>
                            <a:schemeClr val="tx1"/>
                          </a:solidFill>
                          <a:latin typeface="Calibri"/>
                        </a:rPr>
                        <a:t>Investors might be required to report how they integrate ESG data and strategies into their investment process, at either product or entity levels. The requirements differ across jurisdictions, from voluntary to binding requirements. </a:t>
                      </a:r>
                    </a:p>
                  </a:txBody>
                  <a:tcPr marL="46793" marR="46793" marT="45713" marB="45713">
                    <a:lnL w="5760">
                      <a:solidFill>
                        <a:srgbClr val="D0CECE"/>
                      </a:solidFill>
                    </a:lnL>
                    <a:lnR w="5760">
                      <a:solidFill>
                        <a:srgbClr val="D0CECE"/>
                      </a:solidFill>
                    </a:lnR>
                    <a:lnT w="5760">
                      <a:solidFill>
                        <a:srgbClr val="D0CECE"/>
                      </a:solidFill>
                    </a:lnT>
                    <a:lnB w="5760">
                      <a:solidFill>
                        <a:srgbClr val="D0CECE"/>
                      </a:solidFill>
                    </a:lnB>
                    <a:solidFill>
                      <a:srgbClr val="E2F0D9">
                        <a:alpha val="20000"/>
                      </a:srgbClr>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spc="-1" dirty="0">
                          <a:solidFill>
                            <a:srgbClr val="000000"/>
                          </a:solidFill>
                          <a:latin typeface="Calibri"/>
                        </a:rPr>
                        <a:t>Published Standards</a:t>
                      </a: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International Sustainability Standards Board (ISSB)</a:t>
                      </a:r>
                    </a:p>
                  </a:txBody>
                  <a:tcPr marL="46793" marR="46793" marT="45713" marB="45713">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1"/>
                  </a:ext>
                </a:extLst>
              </a:tr>
              <a:tr h="1061831">
                <a:tc vMerge="1">
                  <a:txBody>
                    <a:bodyPr/>
                    <a:lstStyle/>
                    <a:p>
                      <a:endParaRPr lang="zh-TW"/>
                    </a:p>
                  </a:txBody>
                  <a:tcPr marL="90000" marR="90000">
                    <a:solidFill>
                      <a:srgbClr val="729FCF"/>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spc="-1" dirty="0">
                          <a:solidFill>
                            <a:srgbClr val="000000"/>
                          </a:solidFill>
                          <a:latin typeface="Calibri"/>
                        </a:rPr>
                        <a:t>Resources</a:t>
                      </a:r>
                      <a:endParaRPr lang="en-US" sz="1100" b="0" strike="noStrike" spc="-1" dirty="0">
                        <a:solidFill>
                          <a:srgbClr val="000000"/>
                        </a:solidFill>
                        <a:latin typeface="Calibri"/>
                      </a:endParaRP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100" b="0" strike="noStrike" spc="-1" dirty="0">
                          <a:solidFill>
                            <a:srgbClr val="000000"/>
                          </a:solidFill>
                          <a:latin typeface="Calibri"/>
                        </a:rPr>
                        <a:t>Sustainable Finance Disclosure Regulation (SFDR) </a:t>
                      </a:r>
                      <a:endParaRPr lang="en-US" sz="1100" b="0" strike="noStrike" spc="-1" dirty="0">
                        <a:solidFill>
                          <a:srgbClr val="000000"/>
                        </a:solidFill>
                        <a:latin typeface="Calibri"/>
                      </a:endParaRP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Task Force on Climate-related Financial Disclosures (TCFD)</a:t>
                      </a:r>
                    </a:p>
                    <a:p>
                      <a:pPr marL="171450" indent="-17145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chemeClr val="tx1"/>
                          </a:solidFill>
                          <a:latin typeface="Calibri"/>
                        </a:rPr>
                        <a:t>IOSCO 2021 </a:t>
                      </a:r>
                      <a:r>
                        <a:rPr lang="en-US" altLang="zh-TW" sz="1100" b="0" strike="noStrike" spc="-1" dirty="0">
                          <a:solidFill>
                            <a:schemeClr val="tx1"/>
                          </a:solidFill>
                          <a:latin typeface="Calibri"/>
                        </a:rPr>
                        <a:t>Report for </a:t>
                      </a:r>
                      <a:r>
                        <a:rPr lang="en-US" sz="1100" b="0" strike="noStrike" spc="-1" dirty="0">
                          <a:solidFill>
                            <a:schemeClr val="tx1"/>
                          </a:solidFill>
                          <a:latin typeface="Calibri"/>
                        </a:rPr>
                        <a:t>Environmental, Social and Governance (ESG)Ratings and Data Products Provider;</a:t>
                      </a:r>
                      <a:r>
                        <a:rPr lang="en-US" sz="1100" b="0" strike="noStrike" spc="-1" baseline="0" dirty="0">
                          <a:solidFill>
                            <a:schemeClr val="tx1"/>
                          </a:solidFill>
                          <a:latin typeface="Calibri"/>
                        </a:rPr>
                        <a:t> </a:t>
                      </a:r>
                      <a:r>
                        <a:rPr lang="en-US" sz="1100" b="0" strike="noStrike" spc="-1" dirty="0">
                          <a:solidFill>
                            <a:schemeClr val="tx1"/>
                          </a:solidFill>
                          <a:latin typeface="Calibri"/>
                        </a:rPr>
                        <a:t>Code of Conduct for ESG rating providers in different jurisdictions </a:t>
                      </a:r>
                    </a:p>
                  </a:txBody>
                  <a:tcPr marL="46793" marR="46793" marT="45713" marB="45713">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2"/>
                  </a:ext>
                </a:extLst>
              </a:tr>
              <a:tr h="1718006">
                <a:tc vMerge="1">
                  <a:txBody>
                    <a:bodyPr/>
                    <a:lstStyle/>
                    <a:p>
                      <a:endParaRPr lang="zh-TW"/>
                    </a:p>
                  </a:txBody>
                  <a:tcPr marL="90000" marR="90000">
                    <a:solidFill>
                      <a:srgbClr val="729FCF"/>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strike="noStrike" spc="-1" dirty="0">
                          <a:solidFill>
                            <a:srgbClr val="000000"/>
                          </a:solidFill>
                          <a:latin typeface="Calibri"/>
                        </a:rPr>
                        <a:t>Common concerns/Issues for SS</a:t>
                      </a:r>
                      <a:endParaRPr lang="en-US" sz="11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000" b="1" strike="noStrike" spc="-1" dirty="0">
                          <a:solidFill>
                            <a:srgbClr val="000000"/>
                          </a:solidFill>
                          <a:latin typeface="Calibri"/>
                        </a:rPr>
                        <a:t>Compliance burden: </a:t>
                      </a:r>
                      <a:r>
                        <a:rPr lang="en-US" sz="1000" b="0" strike="noStrike" spc="-1" dirty="0">
                          <a:solidFill>
                            <a:srgbClr val="000000"/>
                          </a:solidFill>
                          <a:latin typeface="Calibri"/>
                        </a:rPr>
                        <a:t>ESG regulations can impose significant costs on companies (data collection, reporting, assurance)</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000" b="1" strike="noStrike" spc="-1" dirty="0">
                          <a:solidFill>
                            <a:srgbClr val="000000"/>
                          </a:solidFill>
                          <a:latin typeface="Calibri"/>
                        </a:rPr>
                        <a:t>Legal and reputational risk</a:t>
                      </a:r>
                      <a:r>
                        <a:rPr lang="en-US" sz="1000" b="0" strike="noStrike" spc="-1" dirty="0">
                          <a:solidFill>
                            <a:srgbClr val="000000"/>
                          </a:solidFill>
                          <a:latin typeface="Calibri"/>
                        </a:rPr>
                        <a:t>: Failure to comply with ESG regulations can lead to penalties, fines as well as reputational damage.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000" b="1" strike="noStrike" spc="-1" dirty="0">
                          <a:solidFill>
                            <a:srgbClr val="000000"/>
                          </a:solidFill>
                          <a:latin typeface="Calibri"/>
                        </a:rPr>
                        <a:t>Lack of standardization</a:t>
                      </a:r>
                      <a:endParaRPr lang="en-US" sz="1000" b="0" strike="noStrike" spc="-1" dirty="0">
                        <a:solidFill>
                          <a:srgbClr val="000000"/>
                        </a:solidFill>
                        <a:latin typeface="Calibri"/>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000" b="1" strike="noStrike" spc="-1" dirty="0">
                          <a:solidFill>
                            <a:srgbClr val="000000"/>
                          </a:solidFill>
                          <a:latin typeface="Calibri"/>
                        </a:rPr>
                        <a:t>Data gaps: challenge to collect reliable data</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000" b="1" strike="noStrike" spc="-1" dirty="0">
                          <a:solidFill>
                            <a:srgbClr val="000000"/>
                          </a:solidFill>
                          <a:latin typeface="Calibri"/>
                        </a:rPr>
                        <a:t>Greenwashing: </a:t>
                      </a:r>
                      <a:r>
                        <a:rPr lang="en-US" sz="1000" b="0" strike="noStrike" spc="-1" dirty="0">
                          <a:solidFill>
                            <a:srgbClr val="000000"/>
                          </a:solidFill>
                          <a:latin typeface="Calibri"/>
                        </a:rPr>
                        <a:t>failure to properly govern ESG data ay lead to accusation of greenwashing and misrepresentation of ESG performance to appear more sustainable than you actually are</a:t>
                      </a:r>
                    </a:p>
                  </a:txBody>
                  <a:tcPr marL="46793" marR="46793" marT="45713" marB="45713">
                    <a:lnL w="5760">
                      <a:solidFill>
                        <a:srgbClr val="D0CECE"/>
                      </a:solidFill>
                    </a:lnL>
                    <a:lnR w="5760">
                      <a:solidFill>
                        <a:srgbClr val="D0CECE"/>
                      </a:solidFill>
                    </a:lnR>
                    <a:lnT w="5760">
                      <a:solidFill>
                        <a:srgbClr val="D0CECE"/>
                      </a:solidFill>
                    </a:lnT>
                    <a:lnB w="5760">
                      <a:solidFill>
                        <a:srgbClr val="D0CECE"/>
                      </a:solidFill>
                    </a:lnB>
                    <a:solidFill>
                      <a:srgbClr val="EDEDED"/>
                    </a:solidFill>
                  </a:tcPr>
                </a:tc>
                <a:extLst>
                  <a:ext uri="{0D108BD9-81ED-4DB2-BD59-A6C34878D82A}">
                    <a16:rowId xmlns:a16="http://schemas.microsoft.com/office/drawing/2014/main" val="10003"/>
                  </a:ext>
                </a:extLst>
              </a:tr>
            </a:tbl>
          </a:graphicData>
        </a:graphic>
      </p:graphicFrame>
      <p:sp>
        <p:nvSpPr>
          <p:cNvPr id="50" name="文字方塊 49">
            <a:extLst>
              <a:ext uri="{FF2B5EF4-FFF2-40B4-BE49-F238E27FC236}">
                <a16:creationId xmlns:a16="http://schemas.microsoft.com/office/drawing/2014/main" id="{158B1CEC-BFD9-DF0C-9FE1-8B1AD9D03EEA}"/>
              </a:ext>
            </a:extLst>
          </p:cNvPr>
          <p:cNvSpPr txBox="1"/>
          <p:nvPr/>
        </p:nvSpPr>
        <p:spPr>
          <a:xfrm>
            <a:off x="838200" y="184150"/>
            <a:ext cx="10602913" cy="661988"/>
          </a:xfrm>
          <a:prstGeom prst="rect">
            <a:avLst/>
          </a:prstGeom>
          <a:noFill/>
          <a:ln w="0">
            <a:noFill/>
          </a:ln>
        </p:spPr>
        <p:txBody>
          <a:bodyPr lIns="45714" tIns="91428" rIns="45714" bIns="91428" anchor="ctr"/>
          <a:lstStyle/>
          <a:p>
            <a:pPr>
              <a:tabLst>
                <a:tab pos="0" algn="l"/>
                <a:tab pos="914309" algn="l"/>
                <a:tab pos="1828617" algn="l"/>
                <a:tab pos="2742926" algn="l"/>
                <a:tab pos="3657234" algn="l"/>
                <a:tab pos="4571543" algn="l"/>
                <a:tab pos="5485851" algn="l"/>
                <a:tab pos="6400160" algn="l"/>
                <a:tab pos="7314468" algn="l"/>
                <a:tab pos="8228777" algn="l"/>
                <a:tab pos="9143086" algn="l"/>
                <a:tab pos="10057394" algn="l"/>
              </a:tabLst>
              <a:defRPr/>
            </a:pPr>
            <a:r>
              <a:rPr lang="en-US" sz="3200" b="1" spc="-1" dirty="0">
                <a:solidFill>
                  <a:srgbClr val="000000"/>
                </a:solidFill>
                <a:latin typeface="Calibri Light"/>
              </a:rPr>
              <a:t>Frameworks</a:t>
            </a:r>
            <a:endParaRPr lang="en-US" sz="3200" spc="-1" dirty="0">
              <a:solidFill>
                <a:srgbClr val="000000"/>
              </a:solidFill>
              <a:latin typeface="Calibri Light"/>
            </a:endParaRPr>
          </a:p>
        </p:txBody>
      </p:sp>
      <p:sp>
        <p:nvSpPr>
          <p:cNvPr id="51" name="Title 1">
            <a:extLst>
              <a:ext uri="{FF2B5EF4-FFF2-40B4-BE49-F238E27FC236}">
                <a16:creationId xmlns:a16="http://schemas.microsoft.com/office/drawing/2014/main" id="{610E2FF5-100B-D2F8-45C3-BC90213A1C5A}"/>
              </a:ext>
            </a:extLst>
          </p:cNvPr>
          <p:cNvSpPr/>
          <p:nvPr/>
        </p:nvSpPr>
        <p:spPr>
          <a:xfrm>
            <a:off x="838200" y="625475"/>
            <a:ext cx="10602913" cy="661988"/>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46794" tIns="89988" rIns="46794" bIns="89988" anchor="ctr"/>
          <a:lstStyle/>
          <a:p>
            <a:pPr>
              <a:lnSpc>
                <a:spcPct val="90000"/>
              </a:lnSpc>
              <a:tabLst>
                <a:tab pos="0" algn="l"/>
                <a:tab pos="914309" algn="l"/>
                <a:tab pos="1828617" algn="l"/>
                <a:tab pos="2742926" algn="l"/>
                <a:tab pos="3657234" algn="l"/>
                <a:tab pos="4571543" algn="l"/>
                <a:tab pos="5485851" algn="l"/>
                <a:tab pos="6400160" algn="l"/>
                <a:tab pos="7314468" algn="l"/>
                <a:tab pos="8228777" algn="l"/>
                <a:tab pos="9143086" algn="l"/>
                <a:tab pos="10057394" algn="l"/>
              </a:tabLst>
              <a:defRPr/>
            </a:pPr>
            <a:r>
              <a:rPr lang="en-US" sz="2000" spc="-1" dirty="0">
                <a:solidFill>
                  <a:srgbClr val="000000"/>
                </a:solidFill>
                <a:latin typeface="Calibri Light"/>
              </a:rPr>
              <a:t>Regulations and Data</a:t>
            </a:r>
            <a:endParaRPr lang="en-US" sz="2000" spc="-1" dirty="0">
              <a:solidFill>
                <a:srgbClr val="000000"/>
              </a:solidFill>
            </a:endParaRPr>
          </a:p>
        </p:txBody>
      </p:sp>
      <p:graphicFrame>
        <p:nvGraphicFramePr>
          <p:cNvPr id="52" name="表格 51">
            <a:extLst>
              <a:ext uri="{FF2B5EF4-FFF2-40B4-BE49-F238E27FC236}">
                <a16:creationId xmlns:a16="http://schemas.microsoft.com/office/drawing/2014/main" id="{CE3F2D11-F14C-A2AB-9EBC-10AA7817C922}"/>
              </a:ext>
            </a:extLst>
          </p:cNvPr>
          <p:cNvGraphicFramePr/>
          <p:nvPr/>
        </p:nvGraphicFramePr>
        <p:xfrm>
          <a:off x="6183313" y="6491288"/>
          <a:ext cx="5257800" cy="347662"/>
        </p:xfrm>
        <a:graphic>
          <a:graphicData uri="http://schemas.openxmlformats.org/drawingml/2006/table">
            <a:tbl>
              <a:tblPr/>
              <a:tblGrid>
                <a:gridCol w="1314720">
                  <a:extLst>
                    <a:ext uri="{9D8B030D-6E8A-4147-A177-3AD203B41FA5}">
                      <a16:colId xmlns:a16="http://schemas.microsoft.com/office/drawing/2014/main" val="20000"/>
                    </a:ext>
                  </a:extLst>
                </a:gridCol>
                <a:gridCol w="1314360">
                  <a:extLst>
                    <a:ext uri="{9D8B030D-6E8A-4147-A177-3AD203B41FA5}">
                      <a16:colId xmlns:a16="http://schemas.microsoft.com/office/drawing/2014/main" val="20001"/>
                    </a:ext>
                  </a:extLst>
                </a:gridCol>
                <a:gridCol w="1314360">
                  <a:extLst>
                    <a:ext uri="{9D8B030D-6E8A-4147-A177-3AD203B41FA5}">
                      <a16:colId xmlns:a16="http://schemas.microsoft.com/office/drawing/2014/main" val="20002"/>
                    </a:ext>
                  </a:extLst>
                </a:gridCol>
                <a:gridCol w="1314360">
                  <a:extLst>
                    <a:ext uri="{9D8B030D-6E8A-4147-A177-3AD203B41FA5}">
                      <a16:colId xmlns:a16="http://schemas.microsoft.com/office/drawing/2014/main" val="20003"/>
                    </a:ext>
                  </a:extLst>
                </a:gridCol>
              </a:tblGrid>
              <a:tr h="347662">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Published by:</a:t>
                      </a:r>
                    </a:p>
                  </a:txBody>
                  <a:tcPr marL="45720" marR="45720" marT="45707" marB="45707">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r>
                        <a:rPr lang="en-GB" altLang="zh-TW" sz="700" dirty="0"/>
                        <a:t>Louise Colfach &amp; </a:t>
                      </a:r>
                      <a:r>
                        <a:rPr lang="en-US" sz="700" kern="1200" dirty="0">
                          <a:solidFill>
                            <a:schemeClr val="tx1"/>
                          </a:solidFill>
                          <a:effectLst/>
                          <a:latin typeface="+mn-lt"/>
                          <a:ea typeface="+mn-ea"/>
                          <a:cs typeface="+mn-cs"/>
                        </a:rPr>
                        <a:t>Wallace Chu </a:t>
                      </a:r>
                      <a:endParaRPr lang="zh-TW" sz="700" dirty="0"/>
                    </a:p>
                  </a:txBody>
                  <a:tcPr marL="45720" marR="45720" marT="45707" marB="45707">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0" strike="noStrike" spc="-1" dirty="0">
                          <a:solidFill>
                            <a:srgbClr val="000000"/>
                          </a:solidFill>
                          <a:latin typeface="Calibri"/>
                        </a:rPr>
                        <a:t>Last Updated</a:t>
                      </a:r>
                    </a:p>
                  </a:txBody>
                  <a:tcPr marL="45720" marR="45720" marT="45707" marB="45707">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tc>
                  <a:txBody>
                    <a:bodyPr/>
                    <a:lstStyle/>
                    <a:p>
                      <a:r>
                        <a:rPr lang="en-GB" altLang="zh-TW" sz="800" dirty="0"/>
                        <a:t>30.09.2024</a:t>
                      </a:r>
                      <a:endParaRPr lang="zh-TW" sz="800" dirty="0"/>
                    </a:p>
                  </a:txBody>
                  <a:tcPr marL="45720" marR="45720" marT="45707" marB="45707">
                    <a:lnL w="5760">
                      <a:solidFill>
                        <a:srgbClr val="4472C4"/>
                      </a:solidFill>
                    </a:lnL>
                    <a:lnR w="5760">
                      <a:solidFill>
                        <a:srgbClr val="4472C4"/>
                      </a:solidFill>
                    </a:lnR>
                    <a:lnT w="5760">
                      <a:solidFill>
                        <a:srgbClr val="4472C4"/>
                      </a:solidFill>
                    </a:lnT>
                    <a:lnB w="12240">
                      <a:solidFill>
                        <a:srgbClr val="4472C4"/>
                      </a:solidFill>
                    </a:lnB>
                    <a:solidFill>
                      <a:srgbClr val="FFF2CC"/>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D443A843-2842-3DEF-3945-FE8FD2957305}"/>
              </a:ext>
            </a:extLst>
          </p:cNvPr>
          <p:cNvGraphicFramePr>
            <a:graphicFrameLocks noGrp="1"/>
          </p:cNvGraphicFramePr>
          <p:nvPr/>
        </p:nvGraphicFramePr>
        <p:xfrm>
          <a:off x="882650" y="1328738"/>
          <a:ext cx="10515600" cy="4907216"/>
        </p:xfrm>
        <a:graphic>
          <a:graphicData uri="http://schemas.openxmlformats.org/drawingml/2006/table">
            <a:tbl>
              <a:tblPr firstRow="1" bandRow="1">
                <a:tableStyleId>{BC89EF96-8CEA-46FF-86C4-4CE0E7609802}</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761947">
                <a:tc gridSpan="2">
                  <a:txBody>
                    <a:bodyPr/>
                    <a:lstStyle/>
                    <a:p>
                      <a:r>
                        <a:rPr lang="en-US" sz="1100" dirty="0"/>
                        <a:t>Summary</a:t>
                      </a:r>
                    </a:p>
                    <a:p>
                      <a:r>
                        <a:rPr lang="en-US" altLang="zh-CN" sz="1100" b="0" i="0" kern="1200" dirty="0">
                          <a:solidFill>
                            <a:schemeClr val="tx1"/>
                          </a:solidFill>
                          <a:effectLst/>
                          <a:latin typeface="+mn-lt"/>
                          <a:ea typeface="+mn-ea"/>
                          <a:cs typeface="+mn-cs"/>
                        </a:rPr>
                        <a:t>ESG data evaluation involves assessing the environmental, social, and governance factors that impact an entity's operations and strategic decisions. It is essential for investors and stakeholders to gauge both financial and non-financial risks and opportunities. It involves key data analysis, data flow comprehension, and adherence to ESG disclosure standards and regulatory requirements.</a:t>
                      </a:r>
                      <a:endParaRPr lang="en-US" sz="700" dirty="0"/>
                    </a:p>
                  </a:txBody>
                  <a:tcPr marT="45712" marB="4571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10000"/>
                  </a:ext>
                </a:extLst>
              </a:tr>
              <a:tr h="1325795">
                <a:tc rowSpan="3">
                  <a:txBody>
                    <a:bodyPr/>
                    <a:lstStyle/>
                    <a:p>
                      <a:r>
                        <a:rPr lang="en-US" sz="1100" b="1" dirty="0"/>
                        <a:t>Key Data Elements/Flow</a:t>
                      </a:r>
                    </a:p>
                    <a:p>
                      <a:endParaRPr lang="en-US" sz="800" b="1" dirty="0"/>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Data Collection:</a:t>
                      </a:r>
                      <a:r>
                        <a:rPr lang="en-US" altLang="zh-CN" sz="1000" b="0" i="0" kern="1200" dirty="0">
                          <a:solidFill>
                            <a:schemeClr val="tx1"/>
                          </a:solidFill>
                          <a:effectLst/>
                          <a:latin typeface="+mn-lt"/>
                          <a:ea typeface="+mn-ea"/>
                          <a:cs typeface="+mn-cs"/>
                        </a:rPr>
                        <a:t> Gathering ESG data from various sources, including corporate disclosures, third-party data providers, and regulatory filings.</a:t>
                      </a:r>
                    </a:p>
                    <a:p>
                      <a:pPr marL="0" indent="0">
                        <a:buFont typeface="Arial" panose="020B0604020202020204" pitchFamily="34" charset="0"/>
                        <a:buNone/>
                      </a:pPr>
                      <a:endParaRPr lang="en-US" altLang="zh-CN" sz="10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Data Verification:</a:t>
                      </a:r>
                      <a:r>
                        <a:rPr lang="en-US" altLang="zh-CN" sz="1000" b="0" i="0" kern="1200" dirty="0">
                          <a:solidFill>
                            <a:schemeClr val="tx1"/>
                          </a:solidFill>
                          <a:effectLst/>
                          <a:latin typeface="+mn-lt"/>
                          <a:ea typeface="+mn-ea"/>
                          <a:cs typeface="+mn-cs"/>
                        </a:rPr>
                        <a:t> Ensuring the accuracy and reliability of ESG data through validation and cross-referencing with multiple sources.</a:t>
                      </a:r>
                    </a:p>
                    <a:p>
                      <a:pPr marL="285750" indent="-285750">
                        <a:buFont typeface="Arial" panose="020B0604020202020204" pitchFamily="34" charset="0"/>
                        <a:buChar char="•"/>
                      </a:pPr>
                      <a:endParaRPr lang="en-US" altLang="zh-CN" sz="10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Data Integration:</a:t>
                      </a:r>
                      <a:r>
                        <a:rPr lang="en-US" altLang="zh-CN" sz="1000" b="0" i="0" kern="1200" dirty="0">
                          <a:solidFill>
                            <a:schemeClr val="tx1"/>
                          </a:solidFill>
                          <a:effectLst/>
                          <a:latin typeface="+mn-lt"/>
                          <a:ea typeface="+mn-ea"/>
                          <a:cs typeface="+mn-cs"/>
                        </a:rPr>
                        <a:t> Incorporating ESG data into decision-making processes, often requiring compatibility with existing datasets.</a:t>
                      </a:r>
                    </a:p>
                    <a:p>
                      <a:pPr marL="285750" indent="-285750">
                        <a:buFont typeface="Arial" panose="020B0604020202020204" pitchFamily="34" charset="0"/>
                        <a:buChar char="•"/>
                      </a:pPr>
                      <a:endParaRPr lang="en-US" altLang="zh-CN" sz="10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Data Reporting:</a:t>
                      </a:r>
                      <a:r>
                        <a:rPr lang="en-US" altLang="zh-CN" sz="1000" b="0" i="0" kern="1200" dirty="0">
                          <a:solidFill>
                            <a:schemeClr val="tx1"/>
                          </a:solidFill>
                          <a:effectLst/>
                          <a:latin typeface="+mn-lt"/>
                          <a:ea typeface="+mn-ea"/>
                          <a:cs typeface="+mn-cs"/>
                        </a:rPr>
                        <a:t> Providing clear and transparent ESG reporting to stakeholders, including investors, regulators, and the public.</a:t>
                      </a:r>
                    </a:p>
                    <a:p>
                      <a:pPr marL="0" indent="0">
                        <a:buFont typeface="Arial" panose="020B0604020202020204" pitchFamily="34" charset="0"/>
                        <a:buNone/>
                      </a:pPr>
                      <a:endParaRPr lang="en-US" altLang="zh-CN" sz="1100" b="0" i="0" kern="1200" dirty="0">
                        <a:solidFill>
                          <a:schemeClr val="tx1"/>
                        </a:solidFill>
                        <a:effectLst/>
                        <a:latin typeface="+mn-lt"/>
                        <a:ea typeface="+mn-ea"/>
                        <a:cs typeface="+mn-cs"/>
                      </a:endParaRPr>
                    </a:p>
                    <a:p>
                      <a:pPr marL="0" indent="0">
                        <a:buFont typeface="Arial" panose="020B0604020202020204" pitchFamily="34" charset="0"/>
                        <a:buNone/>
                      </a:pPr>
                      <a:endParaRPr lang="en-US" altLang="zh-CN" sz="1100" b="0" i="0" kern="1200" dirty="0">
                        <a:solidFill>
                          <a:schemeClr val="tx1"/>
                        </a:solidFill>
                        <a:effectLst/>
                        <a:latin typeface="+mn-lt"/>
                        <a:ea typeface="+mn-ea"/>
                        <a:cs typeface="+mn-cs"/>
                      </a:endParaRPr>
                    </a:p>
                    <a:p>
                      <a:r>
                        <a:rPr lang="en-US" altLang="zh-CN" sz="1000" b="1" i="0" kern="1200" dirty="0">
                          <a:solidFill>
                            <a:schemeClr val="tx1"/>
                          </a:solidFill>
                          <a:effectLst/>
                          <a:latin typeface="+mn-lt"/>
                          <a:ea typeface="+mn-ea"/>
                          <a:cs typeface="+mn-cs"/>
                        </a:rPr>
                        <a:t>Data Flow:</a:t>
                      </a:r>
                      <a:endParaRPr lang="en-US" altLang="zh-CN" sz="10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Issuers</a:t>
                      </a:r>
                      <a:r>
                        <a:rPr lang="en-US" altLang="zh-CN" sz="1000" b="0" i="0" kern="1200" dirty="0">
                          <a:solidFill>
                            <a:schemeClr val="tx1"/>
                          </a:solidFill>
                          <a:effectLst/>
                          <a:latin typeface="+mn-lt"/>
                          <a:ea typeface="+mn-ea"/>
                          <a:cs typeface="+mn-cs"/>
                        </a:rPr>
                        <a:t> provide ESG disclosures, which are then collected by </a:t>
                      </a:r>
                      <a:r>
                        <a:rPr lang="en-US" altLang="zh-CN" sz="1000" b="1" i="0" kern="1200" dirty="0">
                          <a:solidFill>
                            <a:schemeClr val="tx1"/>
                          </a:solidFill>
                          <a:effectLst/>
                          <a:latin typeface="+mn-lt"/>
                          <a:ea typeface="+mn-ea"/>
                          <a:cs typeface="+mn-cs"/>
                        </a:rPr>
                        <a:t>data aggregators</a:t>
                      </a:r>
                      <a:r>
                        <a:rPr lang="en-US" altLang="zh-CN" sz="1000" b="0" i="0" kern="1200" dirty="0">
                          <a:solidFill>
                            <a:schemeClr val="tx1"/>
                          </a:solidFill>
                          <a:effectLst/>
                          <a:latin typeface="+mn-lt"/>
                          <a:ea typeface="+mn-ea"/>
                          <a:cs typeface="+mn-cs"/>
                        </a:rPr>
                        <a:t> and </a:t>
                      </a:r>
                      <a:r>
                        <a:rPr lang="en-US" altLang="zh-CN" sz="1000" b="1" i="0" kern="1200" dirty="0">
                          <a:solidFill>
                            <a:schemeClr val="tx1"/>
                          </a:solidFill>
                          <a:effectLst/>
                          <a:latin typeface="+mn-lt"/>
                          <a:ea typeface="+mn-ea"/>
                          <a:cs typeface="+mn-cs"/>
                        </a:rPr>
                        <a:t>analysts</a:t>
                      </a:r>
                      <a:r>
                        <a:rPr lang="en-US" altLang="zh-CN" sz="1000" b="0" i="0" kern="1200" dirty="0">
                          <a:solidFill>
                            <a:schemeClr val="tx1"/>
                          </a:solidFill>
                          <a:effectLst/>
                          <a:latin typeface="+mn-lt"/>
                          <a:ea typeface="+mn-ea"/>
                          <a:cs typeface="+mn-cs"/>
                        </a:rPr>
                        <a:t>.</a:t>
                      </a:r>
                    </a:p>
                    <a:p>
                      <a:pPr marL="285750" indent="-285750">
                        <a:buFont typeface="Arial" panose="020B0604020202020204" pitchFamily="34" charset="0"/>
                        <a:buChar char="•"/>
                      </a:pPr>
                      <a:endParaRPr lang="en-US" altLang="zh-CN" sz="10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Securities Services providers</a:t>
                      </a:r>
                      <a:r>
                        <a:rPr lang="en-US" altLang="zh-CN" sz="1000" b="0" i="0" kern="1200" dirty="0">
                          <a:solidFill>
                            <a:schemeClr val="tx1"/>
                          </a:solidFill>
                          <a:effectLst/>
                          <a:latin typeface="+mn-lt"/>
                          <a:ea typeface="+mn-ea"/>
                          <a:cs typeface="+mn-cs"/>
                        </a:rPr>
                        <a:t> facilitate the distribution and integration of ESG data to </a:t>
                      </a:r>
                      <a:r>
                        <a:rPr lang="en-US" altLang="zh-CN" sz="1000" b="1" i="0" kern="1200" dirty="0">
                          <a:solidFill>
                            <a:schemeClr val="tx1"/>
                          </a:solidFill>
                          <a:effectLst/>
                          <a:latin typeface="+mn-lt"/>
                          <a:ea typeface="+mn-ea"/>
                          <a:cs typeface="+mn-cs"/>
                        </a:rPr>
                        <a:t>asset managers</a:t>
                      </a:r>
                      <a:r>
                        <a:rPr lang="en-US" altLang="zh-CN" sz="1000" b="0" i="0" kern="1200" dirty="0">
                          <a:solidFill>
                            <a:schemeClr val="tx1"/>
                          </a:solidFill>
                          <a:effectLst/>
                          <a:latin typeface="+mn-lt"/>
                          <a:ea typeface="+mn-ea"/>
                          <a:cs typeface="+mn-cs"/>
                        </a:rPr>
                        <a:t>, </a:t>
                      </a:r>
                      <a:r>
                        <a:rPr lang="en-US" altLang="zh-CN" sz="1000" b="1" i="0" kern="1200" dirty="0">
                          <a:solidFill>
                            <a:schemeClr val="tx1"/>
                          </a:solidFill>
                          <a:effectLst/>
                          <a:latin typeface="+mn-lt"/>
                          <a:ea typeface="+mn-ea"/>
                          <a:cs typeface="+mn-cs"/>
                        </a:rPr>
                        <a:t>investment firms </a:t>
                      </a:r>
                      <a:r>
                        <a:rPr lang="en-US" altLang="zh-CN" sz="1000" b="0" i="0" kern="1200" dirty="0">
                          <a:solidFill>
                            <a:schemeClr val="tx1"/>
                          </a:solidFill>
                          <a:effectLst/>
                          <a:latin typeface="+mn-lt"/>
                          <a:ea typeface="+mn-ea"/>
                          <a:cs typeface="+mn-cs"/>
                        </a:rPr>
                        <a:t>and </a:t>
                      </a:r>
                      <a:r>
                        <a:rPr lang="en-US" altLang="zh-CN" sz="1000" b="1" i="0" kern="1200" dirty="0">
                          <a:solidFill>
                            <a:schemeClr val="tx1"/>
                          </a:solidFill>
                          <a:effectLst/>
                          <a:latin typeface="+mn-lt"/>
                          <a:ea typeface="+mn-ea"/>
                          <a:cs typeface="+mn-cs"/>
                        </a:rPr>
                        <a:t>asset owners</a:t>
                      </a:r>
                      <a:r>
                        <a:rPr lang="en-US" altLang="zh-CN" sz="1000" b="0" i="0" kern="1200" dirty="0">
                          <a:solidFill>
                            <a:schemeClr val="tx1"/>
                          </a:solidFill>
                          <a:effectLst/>
                          <a:latin typeface="+mn-lt"/>
                          <a:ea typeface="+mn-ea"/>
                          <a:cs typeface="+mn-cs"/>
                        </a:rPr>
                        <a:t>.</a:t>
                      </a:r>
                    </a:p>
                    <a:p>
                      <a:pPr marL="0" indent="0">
                        <a:buFont typeface="Arial" panose="020B0604020202020204" pitchFamily="34" charset="0"/>
                        <a:buNone/>
                      </a:pPr>
                      <a:endParaRPr lang="en-US" altLang="zh-CN" sz="10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End-users</a:t>
                      </a:r>
                      <a:r>
                        <a:rPr lang="en-US" altLang="zh-CN" sz="1000" b="0" i="0" kern="1200" dirty="0">
                          <a:solidFill>
                            <a:schemeClr val="tx1"/>
                          </a:solidFill>
                          <a:effectLst/>
                          <a:latin typeface="+mn-lt"/>
                          <a:ea typeface="+mn-ea"/>
                          <a:cs typeface="+mn-cs"/>
                        </a:rPr>
                        <a:t> (investors and stakeholders) utilize ESG data to inform investment decisions and assess portfolio impacts.</a:t>
                      </a:r>
                    </a:p>
                    <a:p>
                      <a:pPr marL="285750" indent="-285750">
                        <a:buFont typeface="Arial" panose="020B0604020202020204" pitchFamily="34" charset="0"/>
                        <a:buChar char="•"/>
                      </a:pPr>
                      <a:endParaRPr lang="en-US" altLang="zh-CN" sz="10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US" altLang="zh-CN" sz="1000" b="1" i="0" kern="1200" dirty="0">
                          <a:solidFill>
                            <a:schemeClr val="tx1"/>
                          </a:solidFill>
                          <a:effectLst/>
                          <a:latin typeface="+mn-lt"/>
                          <a:ea typeface="+mn-ea"/>
                          <a:cs typeface="+mn-cs"/>
                        </a:rPr>
                        <a:t>Regulators </a:t>
                      </a:r>
                      <a:r>
                        <a:rPr lang="en-US" altLang="zh-CN" sz="1000" b="0" i="0" kern="1200" dirty="0">
                          <a:solidFill>
                            <a:schemeClr val="tx1"/>
                          </a:solidFill>
                          <a:effectLst/>
                          <a:latin typeface="+mn-lt"/>
                          <a:ea typeface="+mn-ea"/>
                          <a:cs typeface="+mn-cs"/>
                        </a:rPr>
                        <a:t>monitor investor ESG claims and compliance with required disclosures.</a:t>
                      </a:r>
                      <a:endParaRPr lang="en-US" altLang="zh-CN" sz="1000" b="1" i="0" kern="1200" dirty="0">
                        <a:solidFill>
                          <a:schemeClr val="tx1"/>
                        </a:solidFill>
                        <a:effectLst/>
                        <a:latin typeface="+mn-lt"/>
                        <a:ea typeface="+mn-ea"/>
                        <a:cs typeface="+mn-cs"/>
                      </a:endParaRPr>
                    </a:p>
                    <a:p>
                      <a:pPr marL="0" indent="0">
                        <a:buFont typeface="Arial" panose="020B0604020202020204" pitchFamily="34" charset="0"/>
                        <a:buNone/>
                      </a:pPr>
                      <a:endParaRPr lang="en-US" altLang="zh-CN" sz="1100" b="0" i="0" kern="1200" dirty="0">
                        <a:solidFill>
                          <a:schemeClr val="tx1"/>
                        </a:solidFill>
                        <a:effectLst/>
                        <a:latin typeface="+mn-lt"/>
                        <a:ea typeface="+mn-ea"/>
                        <a:cs typeface="+mn-cs"/>
                      </a:endParaRPr>
                    </a:p>
                  </a:txBody>
                  <a:tcPr marT="45712" marB="4571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20000"/>
                        <a:lumOff val="80000"/>
                        <a:alpha val="20000"/>
                      </a:schemeClr>
                    </a:solidFill>
                  </a:tcPr>
                </a:tc>
                <a:tc>
                  <a:txBody>
                    <a:bodyPr/>
                    <a:lstStyle/>
                    <a:p>
                      <a:r>
                        <a:rPr lang="en-US" sz="1100" b="1" dirty="0"/>
                        <a:t>Published Standards</a:t>
                      </a:r>
                    </a:p>
                    <a:p>
                      <a:pPr marL="171450" indent="-171450">
                        <a:buFont typeface="Wingdings" panose="05000000000000000000" pitchFamily="2" charset="2"/>
                        <a:buChar char="ü"/>
                      </a:pPr>
                      <a:r>
                        <a:rPr lang="en-US" altLang="zh-CN" sz="1000" b="1" i="0" kern="1200" dirty="0">
                          <a:solidFill>
                            <a:schemeClr val="tx1"/>
                          </a:solidFill>
                          <a:effectLst/>
                          <a:latin typeface="+mn-lt"/>
                          <a:ea typeface="+mn-ea"/>
                          <a:cs typeface="+mn-cs"/>
                        </a:rPr>
                        <a:t>Global Reporting Initiative (GRI):</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3"/>
                        </a:rPr>
                        <a:t>GRI Standards</a:t>
                      </a:r>
                      <a:endParaRPr lang="en-US" altLang="zh-CN" sz="1000" b="0" i="0" kern="1200" dirty="0">
                        <a:solidFill>
                          <a:schemeClr val="tx1"/>
                        </a:solidFill>
                        <a:effectLst/>
                        <a:latin typeface="+mn-lt"/>
                        <a:ea typeface="+mn-ea"/>
                        <a:cs typeface="+mn-cs"/>
                      </a:endParaRPr>
                    </a:p>
                    <a:p>
                      <a:pPr marL="171450" indent="-171450">
                        <a:buFont typeface="Wingdings" panose="05000000000000000000" pitchFamily="2" charset="2"/>
                        <a:buChar char="ü"/>
                      </a:pPr>
                      <a:r>
                        <a:rPr lang="en-US" altLang="zh-CN" sz="1000" b="1" i="0" kern="1200" dirty="0">
                          <a:solidFill>
                            <a:schemeClr val="tx1"/>
                          </a:solidFill>
                          <a:effectLst/>
                          <a:latin typeface="+mn-lt"/>
                          <a:ea typeface="+mn-ea"/>
                          <a:cs typeface="+mn-cs"/>
                        </a:rPr>
                        <a:t>Sustainability Accounting Standards Board (SASB):</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4"/>
                        </a:rPr>
                        <a:t>SASB Standards</a:t>
                      </a:r>
                      <a:endParaRPr lang="en-US" altLang="zh-CN" sz="1000" b="0" i="0" kern="1200" dirty="0">
                        <a:solidFill>
                          <a:schemeClr val="tx1"/>
                        </a:solidFill>
                        <a:effectLst/>
                        <a:latin typeface="+mn-lt"/>
                        <a:ea typeface="+mn-ea"/>
                        <a:cs typeface="+mn-cs"/>
                      </a:endParaRPr>
                    </a:p>
                    <a:p>
                      <a:pPr marL="171450" indent="-171450">
                        <a:buFont typeface="Wingdings" panose="05000000000000000000" pitchFamily="2" charset="2"/>
                        <a:buChar char="ü"/>
                      </a:pPr>
                      <a:r>
                        <a:rPr lang="en-US" altLang="zh-CN" sz="1000" b="1" i="0" kern="1200" dirty="0">
                          <a:solidFill>
                            <a:schemeClr val="tx1"/>
                          </a:solidFill>
                          <a:effectLst/>
                          <a:latin typeface="+mn-lt"/>
                          <a:ea typeface="+mn-ea"/>
                          <a:cs typeface="+mn-cs"/>
                        </a:rPr>
                        <a:t>Task Force on Climate-related Financial Disclosures (TCFD):</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5"/>
                        </a:rPr>
                        <a:t>TCFD Recommendations</a:t>
                      </a:r>
                      <a:endParaRPr lang="en-US" altLang="zh-CN" sz="1000" b="0" i="0" kern="1200" dirty="0">
                        <a:solidFill>
                          <a:schemeClr val="tx1"/>
                        </a:solidFill>
                        <a:effectLst/>
                        <a:latin typeface="+mn-lt"/>
                        <a:ea typeface="+mn-ea"/>
                        <a:cs typeface="+mn-cs"/>
                      </a:endParaRPr>
                    </a:p>
                    <a:p>
                      <a:pPr marL="171450" indent="-171450">
                        <a:buFont typeface="Wingdings" panose="05000000000000000000" pitchFamily="2" charset="2"/>
                        <a:buChar char="ü"/>
                      </a:pPr>
                      <a:r>
                        <a:rPr lang="en-US" altLang="zh-CN" sz="1000" b="1" i="0" kern="1200" dirty="0">
                          <a:solidFill>
                            <a:schemeClr val="tx1"/>
                          </a:solidFill>
                          <a:effectLst/>
                          <a:latin typeface="+mn-lt"/>
                          <a:ea typeface="+mn-ea"/>
                          <a:cs typeface="+mn-cs"/>
                        </a:rPr>
                        <a:t>International Integrated Reporting Council (IIRC):</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6"/>
                        </a:rPr>
                        <a:t>IIRC Framework</a:t>
                      </a:r>
                      <a:endParaRPr lang="en-US" altLang="zh-CN" sz="1000" b="0" i="0" kern="1200" dirty="0">
                        <a:solidFill>
                          <a:schemeClr val="tx1"/>
                        </a:solidFill>
                        <a:effectLst/>
                        <a:latin typeface="+mn-lt"/>
                        <a:ea typeface="+mn-ea"/>
                        <a:cs typeface="+mn-cs"/>
                      </a:endParaRPr>
                    </a:p>
                    <a:p>
                      <a:pPr marL="0" indent="0">
                        <a:buFont typeface="Wingdings" panose="05000000000000000000" pitchFamily="2" charset="2"/>
                        <a:buNone/>
                      </a:pPr>
                      <a:r>
                        <a:rPr lang="en-US" altLang="zh-CN" sz="1000" b="0" i="0" kern="1200" dirty="0">
                          <a:solidFill>
                            <a:schemeClr val="tx1"/>
                          </a:solidFill>
                          <a:effectLst/>
                          <a:latin typeface="+mn-lt"/>
                          <a:ea typeface="+mn-ea"/>
                          <a:cs typeface="+mn-cs"/>
                        </a:rPr>
                        <a:t>These standards provide frameworks for ESG data reporting and evaluation, offering guidelines on what data should be collected and how it should be reported to ensure consistency and comparability across industries and geographies.</a:t>
                      </a:r>
                    </a:p>
                  </a:txBody>
                  <a:tcPr marT="45712" marB="4571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173404">
                <a:tc vMerge="1">
                  <a:txBody>
                    <a:bodyPr/>
                    <a:lstStyle/>
                    <a:p>
                      <a:endParaRPr lang="en-GB" dirty="0"/>
                    </a:p>
                  </a:txBody>
                  <a:tcPr/>
                </a:tc>
                <a:tc>
                  <a:txBody>
                    <a:bodyPr/>
                    <a:lstStyle/>
                    <a:p>
                      <a:r>
                        <a:rPr lang="en-US" sz="1100" b="1" dirty="0"/>
                        <a:t>Resources</a:t>
                      </a: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United Nations Principles for Responsible Investment (UNPRI):</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7"/>
                        </a:rPr>
                        <a:t>UNPRI Website</a:t>
                      </a:r>
                      <a:endParaRPr lang="en-US" altLang="zh-CN" sz="1000" b="0" i="0"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European Securities and Markets Authority (ESMA):</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8"/>
                        </a:rPr>
                        <a:t>ESMA ESG Guidelines</a:t>
                      </a:r>
                      <a:endParaRPr lang="en-US" altLang="zh-CN" sz="1000" b="0" i="0"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CDP (formerly Carbon Disclosure Project):</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9"/>
                        </a:rPr>
                        <a:t>CDP Reports</a:t>
                      </a:r>
                      <a:endParaRPr lang="en-US" altLang="zh-CN" sz="1000" b="0" i="0" kern="1200" dirty="0">
                        <a:solidFill>
                          <a:schemeClr val="tx1"/>
                        </a:solidFill>
                        <a:effectLst/>
                        <a:latin typeface="+mn-lt"/>
                        <a:ea typeface="+mn-ea"/>
                        <a:cs typeface="+mn-cs"/>
                      </a:endParaRPr>
                    </a:p>
                    <a:p>
                      <a:pPr marL="285750" indent="-285750">
                        <a:buFont typeface="Wingdings" panose="05000000000000000000" pitchFamily="2" charset="2"/>
                        <a:buChar char="ü"/>
                      </a:pPr>
                      <a:r>
                        <a:rPr lang="en-US" altLang="zh-CN" sz="1000" b="1" i="0" kern="1200" dirty="0">
                          <a:solidFill>
                            <a:schemeClr val="tx1"/>
                          </a:solidFill>
                          <a:effectLst/>
                          <a:latin typeface="+mn-lt"/>
                          <a:ea typeface="+mn-ea"/>
                          <a:cs typeface="+mn-cs"/>
                        </a:rPr>
                        <a:t>Bloomberg ESG Data Services:</a:t>
                      </a:r>
                      <a:r>
                        <a:rPr lang="en-US" altLang="zh-CN" sz="1000" b="0" i="0" kern="1200" dirty="0">
                          <a:solidFill>
                            <a:schemeClr val="tx1"/>
                          </a:solidFill>
                          <a:effectLst/>
                          <a:latin typeface="+mn-lt"/>
                          <a:ea typeface="+mn-ea"/>
                          <a:cs typeface="+mn-cs"/>
                        </a:rPr>
                        <a:t> </a:t>
                      </a:r>
                      <a:r>
                        <a:rPr lang="en-US" altLang="zh-CN" sz="1000" b="0" i="0" u="none" strike="noStrike" kern="1200" dirty="0">
                          <a:solidFill>
                            <a:schemeClr val="tx1"/>
                          </a:solidFill>
                          <a:effectLst/>
                          <a:latin typeface="+mn-lt"/>
                          <a:ea typeface="+mn-ea"/>
                          <a:cs typeface="+mn-cs"/>
                          <a:hlinkClick r:id="rId10"/>
                        </a:rPr>
                        <a:t>Bloomberg ESG</a:t>
                      </a:r>
                      <a:endParaRPr lang="en-US" altLang="zh-CN" sz="1000" b="0" i="0" kern="1200" dirty="0">
                        <a:solidFill>
                          <a:schemeClr val="tx1"/>
                        </a:solidFill>
                        <a:effectLst/>
                        <a:latin typeface="+mn-lt"/>
                        <a:ea typeface="+mn-ea"/>
                        <a:cs typeface="+mn-cs"/>
                      </a:endParaRPr>
                    </a:p>
                    <a:p>
                      <a:pPr marL="0" indent="0">
                        <a:buFont typeface="Wingdings" panose="05000000000000000000" pitchFamily="2" charset="2"/>
                        <a:buNone/>
                      </a:pPr>
                      <a:r>
                        <a:rPr lang="en-US" altLang="zh-CN" sz="1000" b="0" i="0" kern="1200" dirty="0">
                          <a:solidFill>
                            <a:schemeClr val="tx1"/>
                          </a:solidFill>
                          <a:effectLst/>
                          <a:latin typeface="+mn-lt"/>
                          <a:ea typeface="+mn-ea"/>
                          <a:cs typeface="+mn-cs"/>
                        </a:rPr>
                        <a:t>These resources provide a wealth of information on ESG standards, data collection methodologies, and best practices for integrating ESG considerations into investment processes.</a:t>
                      </a:r>
                    </a:p>
                  </a:txBody>
                  <a:tcPr marT="45712" marB="4571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1645817">
                <a:tc vMerge="1">
                  <a:txBody>
                    <a:bodyPr/>
                    <a:lstStyle/>
                    <a:p>
                      <a:endParaRPr lang="en-GB" dirty="0"/>
                    </a:p>
                  </a:txBody>
                  <a:tcPr/>
                </a:tc>
                <a:tc>
                  <a:txBody>
                    <a:bodyPr/>
                    <a:lstStyle/>
                    <a:p>
                      <a:r>
                        <a:rPr lang="en-US" sz="1100" b="1" dirty="0"/>
                        <a:t>Common concerns/Issues for SS</a:t>
                      </a:r>
                    </a:p>
                    <a:p>
                      <a:pPr marL="285750" indent="-285750">
                        <a:buFont typeface="Wingdings" panose="05000000000000000000" pitchFamily="2" charset="2"/>
                        <a:buChar char="Ø"/>
                      </a:pPr>
                      <a:r>
                        <a:rPr lang="en-US" altLang="zh-CN" sz="1000" b="1" i="0" kern="1200" dirty="0">
                          <a:solidFill>
                            <a:schemeClr val="tx1"/>
                          </a:solidFill>
                          <a:effectLst/>
                          <a:latin typeface="+mn-lt"/>
                          <a:ea typeface="+mn-ea"/>
                          <a:cs typeface="+mn-cs"/>
                        </a:rPr>
                        <a:t>Data Inconsistency:</a:t>
                      </a:r>
                      <a:r>
                        <a:rPr lang="en-US" altLang="zh-CN" sz="1000" b="0" i="0" kern="1200" dirty="0">
                          <a:solidFill>
                            <a:schemeClr val="tx1"/>
                          </a:solidFill>
                          <a:effectLst/>
                          <a:latin typeface="+mn-lt"/>
                          <a:ea typeface="+mn-ea"/>
                          <a:cs typeface="+mn-cs"/>
                        </a:rPr>
                        <a:t> Variability in ESG data reporting standards across regions and industries can lead to inconsistent data that complicates evaluation processes.</a:t>
                      </a:r>
                    </a:p>
                    <a:p>
                      <a:pPr marL="285750" indent="-285750">
                        <a:buFont typeface="Wingdings" panose="05000000000000000000" pitchFamily="2" charset="2"/>
                        <a:buChar char="Ø"/>
                      </a:pPr>
                      <a:r>
                        <a:rPr lang="en-US" altLang="zh-CN" sz="1000" b="1" i="0" kern="1200" dirty="0">
                          <a:solidFill>
                            <a:schemeClr val="tx1"/>
                          </a:solidFill>
                          <a:effectLst/>
                          <a:latin typeface="+mn-lt"/>
                          <a:ea typeface="+mn-ea"/>
                          <a:cs typeface="+mn-cs"/>
                        </a:rPr>
                        <a:t>Data Quality:</a:t>
                      </a:r>
                      <a:r>
                        <a:rPr lang="en-US" altLang="zh-CN" sz="1000" b="0" i="0" kern="1200" dirty="0">
                          <a:solidFill>
                            <a:schemeClr val="tx1"/>
                          </a:solidFill>
                          <a:effectLst/>
                          <a:latin typeface="+mn-lt"/>
                          <a:ea typeface="+mn-ea"/>
                          <a:cs typeface="+mn-cs"/>
                        </a:rPr>
                        <a:t> Ensuring the accuracy and reliability of ESG data is a significant challenge, given the diverse sources and methodologies used.</a:t>
                      </a:r>
                    </a:p>
                    <a:p>
                      <a:pPr marL="285750" indent="-285750">
                        <a:buFont typeface="Wingdings" panose="05000000000000000000" pitchFamily="2" charset="2"/>
                        <a:buChar char="Ø"/>
                      </a:pPr>
                      <a:r>
                        <a:rPr lang="en-US" altLang="zh-CN" sz="1000" b="1" i="0" kern="1200" dirty="0">
                          <a:solidFill>
                            <a:schemeClr val="tx1"/>
                          </a:solidFill>
                          <a:effectLst/>
                          <a:latin typeface="+mn-lt"/>
                          <a:ea typeface="+mn-ea"/>
                          <a:cs typeface="+mn-cs"/>
                        </a:rPr>
                        <a:t>Regulatory Compliance:</a:t>
                      </a:r>
                      <a:r>
                        <a:rPr lang="en-US" altLang="zh-CN" sz="1000" b="0" i="0" kern="1200" dirty="0">
                          <a:solidFill>
                            <a:schemeClr val="tx1"/>
                          </a:solidFill>
                          <a:effectLst/>
                          <a:latin typeface="+mn-lt"/>
                          <a:ea typeface="+mn-ea"/>
                          <a:cs typeface="+mn-cs"/>
                        </a:rPr>
                        <a:t> Keeping pace with rapidly evolving ESG regulations and ensuring compliance can be resource-intensive for securities services providers.</a:t>
                      </a:r>
                    </a:p>
                    <a:p>
                      <a:pPr marL="285750" indent="-285750">
                        <a:buFont typeface="Wingdings" panose="05000000000000000000" pitchFamily="2" charset="2"/>
                        <a:buChar char="Ø"/>
                      </a:pPr>
                      <a:r>
                        <a:rPr lang="en-US" altLang="zh-CN" sz="1000" b="1" i="0" kern="1200" dirty="0">
                          <a:solidFill>
                            <a:schemeClr val="tx1"/>
                          </a:solidFill>
                          <a:effectLst/>
                          <a:latin typeface="+mn-lt"/>
                          <a:ea typeface="+mn-ea"/>
                          <a:cs typeface="+mn-cs"/>
                        </a:rPr>
                        <a:t>Integration with Financial Data:</a:t>
                      </a:r>
                      <a:r>
                        <a:rPr lang="en-US" altLang="zh-CN" sz="1000" b="0" i="0" kern="1200" dirty="0">
                          <a:solidFill>
                            <a:schemeClr val="tx1"/>
                          </a:solidFill>
                          <a:effectLst/>
                          <a:latin typeface="+mn-lt"/>
                          <a:ea typeface="+mn-ea"/>
                          <a:cs typeface="+mn-cs"/>
                        </a:rPr>
                        <a:t> Aligning ESG data with traditional financial data for comprehensive analysis requires sophisticated data integration capabilities.</a:t>
                      </a:r>
                    </a:p>
                    <a:p>
                      <a:endParaRPr lang="en-GB" sz="1100" b="1" dirty="0"/>
                    </a:p>
                  </a:txBody>
                  <a:tcPr marT="45712" marB="45712">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18448" name="Title 1">
            <a:extLst>
              <a:ext uri="{FF2B5EF4-FFF2-40B4-BE49-F238E27FC236}">
                <a16:creationId xmlns:a16="http://schemas.microsoft.com/office/drawing/2014/main" id="{6A5E8FED-8F2F-67E5-E445-A5E27FE145A1}"/>
              </a:ext>
            </a:extLst>
          </p:cNvPr>
          <p:cNvSpPr>
            <a:spLocks noGrp="1" noChangeArrowheads="1"/>
          </p:cNvSpPr>
          <p:nvPr>
            <p:ph type="title"/>
          </p:nvPr>
        </p:nvSpPr>
        <p:spPr>
          <a:xfrm>
            <a:off x="838200" y="365125"/>
            <a:ext cx="10604500" cy="661988"/>
          </a:xfrm>
        </p:spPr>
        <p:txBody>
          <a:bodyPr/>
          <a:lstStyle/>
          <a:p>
            <a:pPr eaLnBrk="1" hangingPunct="1"/>
            <a:r>
              <a:rPr lang="en-US" altLang="en-GB" sz="3200" b="1" i="1"/>
              <a:t>D</a:t>
            </a:r>
            <a:r>
              <a:rPr lang="en-US" altLang="zh-CN" sz="3200" b="1" i="1"/>
              <a:t>ata Evaluation</a:t>
            </a:r>
            <a:endParaRPr lang="en-GB" altLang="en-GB" sz="3200" b="1" i="1"/>
          </a:p>
        </p:txBody>
      </p:sp>
      <p:sp>
        <p:nvSpPr>
          <p:cNvPr id="5" name="Title 1">
            <a:extLst>
              <a:ext uri="{FF2B5EF4-FFF2-40B4-BE49-F238E27FC236}">
                <a16:creationId xmlns:a16="http://schemas.microsoft.com/office/drawing/2014/main" id="{6C4B04DC-2FEA-5FE4-8671-FFA83FB7EE37}"/>
              </a:ext>
            </a:extLst>
          </p:cNvPr>
          <p:cNvSpPr txBox="1">
            <a:spLocks/>
          </p:cNvSpPr>
          <p:nvPr/>
        </p:nvSpPr>
        <p:spPr>
          <a:xfrm>
            <a:off x="838200" y="852488"/>
            <a:ext cx="10604500" cy="661987"/>
          </a:xfrm>
          <a:prstGeom prst="rect">
            <a:avLst/>
          </a:prstGeom>
        </p:spPr>
        <p:txBody>
          <a:bodyPr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i="1" dirty="0"/>
              <a:t>Regulations and Data</a:t>
            </a:r>
            <a:endParaRPr lang="en-GB" sz="2000" i="1" dirty="0"/>
          </a:p>
        </p:txBody>
      </p:sp>
      <p:graphicFrame>
        <p:nvGraphicFramePr>
          <p:cNvPr id="7" name="Table 7">
            <a:extLst>
              <a:ext uri="{FF2B5EF4-FFF2-40B4-BE49-F238E27FC236}">
                <a16:creationId xmlns:a16="http://schemas.microsoft.com/office/drawing/2014/main" id="{4188186D-AF4B-8430-476C-A42AE786F1F2}"/>
              </a:ext>
            </a:extLst>
          </p:cNvPr>
          <p:cNvGraphicFramePr>
            <a:graphicFrameLocks noGrp="1"/>
          </p:cNvGraphicFramePr>
          <p:nvPr/>
        </p:nvGraphicFramePr>
        <p:xfrm>
          <a:off x="6140450" y="6218238"/>
          <a:ext cx="5257800" cy="427037"/>
        </p:xfrm>
        <a:graphic>
          <a:graphicData uri="http://schemas.openxmlformats.org/drawingml/2006/table">
            <a:tbl>
              <a:tblPr firstRow="1" bandRow="1">
                <a:tableStyleId>{BC89EF96-8CEA-46FF-86C4-4CE0E7609802}</a:tableStyleId>
              </a:tblPr>
              <a:tblGrid>
                <a:gridCol w="1314450">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3144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tblGrid>
              <a:tr h="427037">
                <a:tc>
                  <a:txBody>
                    <a:bodyPr/>
                    <a:lstStyle/>
                    <a:p>
                      <a:r>
                        <a:rPr lang="en-US" sz="1100" b="0" dirty="0"/>
                        <a:t>Published by:</a:t>
                      </a:r>
                      <a:endParaRPr lang="en-GB" sz="1100" b="0" dirty="0"/>
                    </a:p>
                  </a:txBody>
                  <a:tcPr marT="45778" marB="45778">
                    <a:solidFill>
                      <a:schemeClr val="accent4">
                        <a:lumMod val="20000"/>
                        <a:lumOff val="80000"/>
                      </a:schemeClr>
                    </a:solidFill>
                  </a:tcPr>
                </a:tc>
                <a:tc>
                  <a:txBody>
                    <a:bodyPr/>
                    <a:lstStyle/>
                    <a:p>
                      <a:r>
                        <a:rPr lang="en-US" sz="1100" b="0" dirty="0"/>
                        <a:t>Carlos Fan</a:t>
                      </a:r>
                    </a:p>
                    <a:p>
                      <a:r>
                        <a:rPr lang="en-US" sz="1100" b="0" dirty="0"/>
                        <a:t>Pete Cox</a:t>
                      </a:r>
                      <a:endParaRPr lang="en-GB" sz="1100" b="0" dirty="0"/>
                    </a:p>
                  </a:txBody>
                  <a:tcPr marT="45778" marB="45778">
                    <a:solidFill>
                      <a:schemeClr val="accent4">
                        <a:lumMod val="20000"/>
                        <a:lumOff val="80000"/>
                      </a:schemeClr>
                    </a:solidFill>
                  </a:tcPr>
                </a:tc>
                <a:tc>
                  <a:txBody>
                    <a:bodyPr/>
                    <a:lstStyle/>
                    <a:p>
                      <a:r>
                        <a:rPr lang="en-US" sz="1100" b="0" dirty="0"/>
                        <a:t>Last Updated:</a:t>
                      </a:r>
                      <a:endParaRPr lang="en-GB" sz="1100" b="0" dirty="0"/>
                    </a:p>
                  </a:txBody>
                  <a:tcPr marT="45778" marB="45778">
                    <a:solidFill>
                      <a:schemeClr val="accent4">
                        <a:lumMod val="20000"/>
                        <a:lumOff val="80000"/>
                      </a:schemeClr>
                    </a:solidFill>
                  </a:tcPr>
                </a:tc>
                <a:tc>
                  <a:txBody>
                    <a:bodyPr/>
                    <a:lstStyle/>
                    <a:p>
                      <a:r>
                        <a:rPr lang="en-US" sz="1100" b="0" dirty="0"/>
                        <a:t>September</a:t>
                      </a:r>
                    </a:p>
                    <a:p>
                      <a:r>
                        <a:rPr lang="en-US" sz="1100" b="0" dirty="0"/>
                        <a:t>2024</a:t>
                      </a:r>
                      <a:endParaRPr lang="en-GB" sz="1100" b="0" dirty="0"/>
                    </a:p>
                  </a:txBody>
                  <a:tcPr marT="45778" marB="45778">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5475</Words>
  <Application>Microsoft Office PowerPoint</Application>
  <PresentationFormat>Widescreen</PresentationFormat>
  <Paragraphs>582</Paragraphs>
  <Slides>20</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Introduction</vt:lpstr>
      <vt:lpstr>PowerPoint Presentation</vt:lpstr>
      <vt:lpstr>PowerPoint Presentation</vt:lpstr>
      <vt:lpstr>PowerPoint Presentation</vt:lpstr>
      <vt:lpstr>PowerPoint Presentation</vt:lpstr>
      <vt:lpstr>PowerPoint Presentation</vt:lpstr>
      <vt:lpstr>Regulations and Data</vt:lpstr>
      <vt:lpstr>PowerPoint Presentation</vt:lpstr>
      <vt:lpstr>Data Evaluation</vt:lpstr>
      <vt:lpstr>Client Requirements</vt:lpstr>
      <vt:lpstr>Reporting</vt:lpstr>
      <vt:lpstr>Compliance Monitoring</vt:lpstr>
      <vt:lpstr>Due diligence/ESG credential evaluation</vt:lpstr>
      <vt:lpstr>SS Supply Chain</vt:lpstr>
      <vt:lpstr>Due diligence information </vt:lpstr>
      <vt:lpstr>ESG Ratings</vt:lpstr>
      <vt:lpstr>Environmental risk</vt:lpstr>
      <vt:lpstr>SS Product Opportunities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Fuan, Hai Jade</dc:creator>
  <cp:lastModifiedBy>Miriam Breil</cp:lastModifiedBy>
  <cp:revision>57</cp:revision>
  <dcterms:created xsi:type="dcterms:W3CDTF">2024-04-09T01:40:58Z</dcterms:created>
  <dcterms:modified xsi:type="dcterms:W3CDTF">2025-02-10T09:45:32Z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b6621a0-77ee-4db4-a519-10fba0c026d6_Enabled">
    <vt:lpwstr>true</vt:lpwstr>
  </property>
  <property fmtid="{D5CDD505-2E9C-101B-9397-08002B2CF9AE}" pid="3" name="MSIP_Label_8b6621a0-77ee-4db4-a519-10fba0c026d6_SetDate">
    <vt:lpwstr>2024-04-30T09:59:26Z</vt:lpwstr>
  </property>
  <property fmtid="{D5CDD505-2E9C-101B-9397-08002B2CF9AE}" pid="4" name="MSIP_Label_8b6621a0-77ee-4db4-a519-10fba0c026d6_Method">
    <vt:lpwstr>Privileged</vt:lpwstr>
  </property>
  <property fmtid="{D5CDD505-2E9C-101B-9397-08002B2CF9AE}" pid="5" name="MSIP_Label_8b6621a0-77ee-4db4-a519-10fba0c026d6_Name">
    <vt:lpwstr>8b6621a0-77ee-4db4-a519-10fba0c026d6</vt:lpwstr>
  </property>
  <property fmtid="{D5CDD505-2E9C-101B-9397-08002B2CF9AE}" pid="6" name="MSIP_Label_8b6621a0-77ee-4db4-a519-10fba0c026d6_SiteId">
    <vt:lpwstr>b44900f1-2def-4c3b-9ec6-9020d604e19e</vt:lpwstr>
  </property>
  <property fmtid="{D5CDD505-2E9C-101B-9397-08002B2CF9AE}" pid="7" name="MSIP_Label_8b6621a0-77ee-4db4-a519-10fba0c026d6_ActionId">
    <vt:lpwstr>0a82bc0c-ea5d-4fbe-b9fd-c0e8a7b7810c</vt:lpwstr>
  </property>
  <property fmtid="{D5CDD505-2E9C-101B-9397-08002B2CF9AE}" pid="8" name="MSIP_Label_8b6621a0-77ee-4db4-a519-10fba0c026d6_ContentBits">
    <vt:lpwstr>1</vt:lpwstr>
  </property>
</Properties>
</file>