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695" r:id="rId2"/>
    <p:sldId id="2147475111" r:id="rId3"/>
    <p:sldId id="2147475116" r:id="rId4"/>
    <p:sldId id="2147475114" r:id="rId5"/>
    <p:sldId id="2147475115" r:id="rId6"/>
    <p:sldId id="2147475113" r:id="rId7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292CF47-D0FA-8D6F-5214-95CAD116AA99}" name="Miriam Breil" initials="MB" userId="S::miriam.breil@issanet.org::9a2cf1e9-2a97-469a-9c9a-8e918fe6dc39" providerId="AD"/>
  <p188:author id="{BC9D5E5F-0615-B477-6BCF-59435683D67C}" name="Karen Zeeb" initials="KZ" userId="S::karen.zeeb@issanet.org::e01785a0-bafd-4ac0-b2dd-3a059f0f83cf" providerId="AD"/>
  <p188:author id="{02FC89B1-ACAA-A92B-45FE-5CCF86A78792}" name="Colin Parry" initials="CP" userId="S::colin.parry@issanet.org::ed3284de-513f-45a5-bb93-1b0f0b6f7be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EDD0"/>
    <a:srgbClr val="D6EDBD"/>
    <a:srgbClr val="B9D0FF"/>
    <a:srgbClr val="DDE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–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Light Style 1 –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–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3"/>
    <p:restoredTop sz="94690"/>
  </p:normalViewPr>
  <p:slideViewPr>
    <p:cSldViewPr snapToGrid="0">
      <p:cViewPr varScale="1">
        <p:scale>
          <a:sx n="105" d="100"/>
          <a:sy n="105" d="100"/>
        </p:scale>
        <p:origin x="1032" y="4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D0BA8E-9F2D-BA6B-90F2-B5AC0754C13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BF97BB-3D52-7D8B-0A7C-FF65A70A70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2798B3D-27D3-4AAE-B7E5-BD5CC66D77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5F02EAE-F2A6-1299-FF41-775E5B16C4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C754DE-6146-5C81-D11B-ADAB00CEBE2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B645C5C-CB34-4DAF-AC8E-CA0F0BFF0D9D}" type="datetimeFigureOut">
              <a:rPr lang="en-GB"/>
              <a:pPr>
                <a:defRPr/>
              </a:pPr>
              <a:t>07/05/2025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F49B2A5-81A2-C9D1-EA05-6300B4DECB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F4357BC-E22D-9A6F-D703-D944A37C8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3C5DD-DD5F-44BA-40F8-73C274FD39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EA849-4932-EE34-6CB3-3257FDD8FE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00E3E3D-B986-4973-B43D-D0A7107F5C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C91E0E-66D9-B727-3C8E-8BF64E118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6C2976-A477-8763-1512-2C80250DD5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65C5D3-9EB6-FD16-32C9-3C7973AD19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C199DD-4B45-3A96-4038-3436F376D5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0E3E3D-B986-4973-B43D-D0A7107F5CC5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994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013E81-D36F-765E-5870-31BD0EE84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E8CFAC-D808-455F-9929-F171EC4E3C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3181DF-3107-4C93-96D1-6FF22536A3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6CD9A2-C699-211C-AC6E-6DD2A4152B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0E3E3D-B986-4973-B43D-D0A7107F5CC5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151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A58892-24CB-0D9E-E165-8F951AAF2A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C83E4AF-1CC8-59CE-8B3F-C28D904F29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A1C582-8DE6-9C3D-31AC-67D4C3BD38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ED268-4A5D-17EB-B7EE-2E75E73A3E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0E3E3D-B986-4973-B43D-D0A7107F5CC5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3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B7BD002-B247-6AF2-17C5-E3D296A94E45}"/>
              </a:ext>
            </a:extLst>
          </p:cNvPr>
          <p:cNvCxnSpPr/>
          <p:nvPr/>
        </p:nvCxnSpPr>
        <p:spPr>
          <a:xfrm>
            <a:off x="3081338" y="3602038"/>
            <a:ext cx="6029325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4B4D919E-D748-E7EF-111F-E871B3E45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238" y="126999"/>
            <a:ext cx="3932811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 b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78955"/>
            <a:ext cx="9144000" cy="1655762"/>
          </a:xfrm>
          <a:noFill/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460625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376286" y="1835051"/>
            <a:ext cx="11520341" cy="44714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42DEED6C-7208-7064-1F66-2F1C35EE8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9388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376286" y="1835051"/>
            <a:ext cx="11520341" cy="447148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/>
          <a:lstStyle>
            <a:lvl1pPr marL="0" indent="0">
              <a:buFontTx/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42DEED6C-7208-7064-1F66-2F1C35EE8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1582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376286" y="1835051"/>
            <a:ext cx="11520341" cy="4471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42DEED6C-7208-7064-1F66-2F1C35EE8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0348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376286" y="1835051"/>
            <a:ext cx="11520341" cy="4471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42DEED6C-7208-7064-1F66-2F1C35EE8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0348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376286" y="1835051"/>
            <a:ext cx="11520341" cy="44714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CCC4ADEB-1072-CE68-C027-983EEA53D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505171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E00E031-26AA-2D2F-5FD3-89C3F22544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CA751EF-3A2E-2DD2-BAC1-F9CD313B16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168525"/>
            <a:ext cx="12192000" cy="4689475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675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Changes to the 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2539014" y="1835051"/>
            <a:ext cx="9357613" cy="44714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2pPr marL="0" indent="0">
              <a:buFontTx/>
              <a:buNone/>
              <a:defRPr b="0"/>
            </a:lvl2pPr>
            <a:lvl3pPr marL="468313" indent="0">
              <a:buFontTx/>
              <a:buNone/>
              <a:defRPr b="0"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CFC403CB-32A2-485F-B746-B20E1D2BB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7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D14BB-A2D8-7BAC-7E98-9D44A058B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5B944CD4-6893-5AC1-9C93-FE4B25DA57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76F9773-BB20-6072-5948-3F99E570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86" y="1835051"/>
            <a:ext cx="3512133" cy="44714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F529AE2-7110-E3EE-75D9-63463F5F5FD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149433" y="1835048"/>
            <a:ext cx="3512133" cy="44714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E08D724-49F7-F9FB-C87F-0637FAD287A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922630" y="1835049"/>
            <a:ext cx="3512133" cy="44714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24307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CB99D-5E5F-1CCC-A096-E4E4F3CF6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644170DD-D50D-CE08-2B1D-5624CFE01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E092DA-EEE6-7A86-0659-5F4B6C5FD929}"/>
              </a:ext>
            </a:extLst>
          </p:cNvPr>
          <p:cNvSpPr/>
          <p:nvPr userDrawn="1"/>
        </p:nvSpPr>
        <p:spPr>
          <a:xfrm>
            <a:off x="323234" y="1709732"/>
            <a:ext cx="2808000" cy="46073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F02641-8D48-5AEF-6933-82BFBABD7CDF}"/>
              </a:ext>
            </a:extLst>
          </p:cNvPr>
          <p:cNvSpPr/>
          <p:nvPr userDrawn="1"/>
        </p:nvSpPr>
        <p:spPr>
          <a:xfrm>
            <a:off x="3218384" y="1709733"/>
            <a:ext cx="2808000" cy="4607357"/>
          </a:xfrm>
          <a:prstGeom prst="rect">
            <a:avLst/>
          </a:prstGeom>
          <a:solidFill>
            <a:srgbClr val="DDE8F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2BAE42-94BA-22E1-EAB0-C56A5D16A643}"/>
              </a:ext>
            </a:extLst>
          </p:cNvPr>
          <p:cNvSpPr/>
          <p:nvPr userDrawn="1"/>
        </p:nvSpPr>
        <p:spPr>
          <a:xfrm>
            <a:off x="6123477" y="1709732"/>
            <a:ext cx="2808000" cy="46073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A5B011-54AB-AD55-48F3-3D55D6E993DA}"/>
              </a:ext>
            </a:extLst>
          </p:cNvPr>
          <p:cNvSpPr/>
          <p:nvPr userDrawn="1"/>
        </p:nvSpPr>
        <p:spPr>
          <a:xfrm>
            <a:off x="9063218" y="1709732"/>
            <a:ext cx="2808000" cy="46073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0491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CB99D-5E5F-1CCC-A096-E4E4F3CF6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644170DD-D50D-CE08-2B1D-5624CFE018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ptos" panose="020B00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ptos" panose="020B00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ptos" panose="020B00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ptos" panose="020B00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ptos" panose="020B00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ptos" panose="020B00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ptos" panose="020B00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ptos" panose="020B0004020202020204" pitchFamily="34" charset="0"/>
                <a:ea typeface="+mn-ea"/>
                <a:cs typeface="+mn-cs"/>
              </a:defRPr>
            </a:lvl9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E092DA-EEE6-7A86-0659-5F4B6C5FD929}"/>
              </a:ext>
            </a:extLst>
          </p:cNvPr>
          <p:cNvSpPr/>
          <p:nvPr userDrawn="1"/>
        </p:nvSpPr>
        <p:spPr>
          <a:xfrm>
            <a:off x="512425" y="1709732"/>
            <a:ext cx="3548062" cy="46073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F02641-8D48-5AEF-6933-82BFBABD7CDF}"/>
              </a:ext>
            </a:extLst>
          </p:cNvPr>
          <p:cNvSpPr/>
          <p:nvPr userDrawn="1"/>
        </p:nvSpPr>
        <p:spPr>
          <a:xfrm>
            <a:off x="4183510" y="1709734"/>
            <a:ext cx="3548062" cy="46073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2BAE42-94BA-22E1-EAB0-C56A5D16A643}"/>
              </a:ext>
            </a:extLst>
          </p:cNvPr>
          <p:cNvSpPr/>
          <p:nvPr userDrawn="1"/>
        </p:nvSpPr>
        <p:spPr>
          <a:xfrm>
            <a:off x="7886701" y="1709730"/>
            <a:ext cx="3548062" cy="4607357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3639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B7BD002-B247-6AF2-17C5-E3D296A94E45}"/>
              </a:ext>
            </a:extLst>
          </p:cNvPr>
          <p:cNvCxnSpPr/>
          <p:nvPr/>
        </p:nvCxnSpPr>
        <p:spPr>
          <a:xfrm>
            <a:off x="3081338" y="3602038"/>
            <a:ext cx="6029325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4B4D919E-D748-E7EF-111F-E871B3E45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238" y="126999"/>
            <a:ext cx="3932811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 b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78955"/>
            <a:ext cx="9144000" cy="1655762"/>
          </a:xfrm>
          <a:noFill/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93051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.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4023" y="2061825"/>
            <a:ext cx="10879775" cy="41527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="0" i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400"/>
            </a:lvl2pPr>
            <a:lvl3pPr>
              <a:buNone/>
              <a:defRPr sz="2400"/>
            </a:lvl3pPr>
            <a:lvl4pPr>
              <a:buNone/>
              <a:defRPr sz="2400"/>
            </a:lvl4pPr>
            <a:lvl5pPr>
              <a:buNone/>
              <a:defRPr sz="2400"/>
            </a:lvl5pPr>
          </a:lstStyle>
          <a:p>
            <a:pPr lvl="0"/>
            <a:r>
              <a:rPr lang="en-US"/>
              <a:t>Insert Copy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5CC95F-13A7-CF49-8FE6-F69031180E88}"/>
              </a:ext>
            </a:extLst>
          </p:cNvPr>
          <p:cNvSpPr txBox="1"/>
          <p:nvPr userDrawn="1"/>
        </p:nvSpPr>
        <p:spPr>
          <a:xfrm>
            <a:off x="11249892" y="6413166"/>
            <a:ext cx="648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8388AB4-8C85-9F42-9E41-C03E32F3432A}" type="slidenum">
              <a:rPr lang="en-US" sz="1200" b="0" i="0" smtClean="0">
                <a:latin typeface="Calibri" panose="020F0502020204030204" pitchFamily="34" charset="0"/>
                <a:ea typeface="Roboto" panose="02000000000000000000" pitchFamily="2" charset="0"/>
              </a:rPr>
              <a:t>‹#›</a:t>
            </a:fld>
            <a:endParaRPr lang="en-US" sz="1200" b="0" i="0">
              <a:latin typeface="Calibri" panose="020F0502020204030204" pitchFamily="34" charset="0"/>
              <a:ea typeface="Roboto" panose="02000000000000000000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F2260A9-1EF1-3C42-B002-37E242A409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4023" y="1162844"/>
            <a:ext cx="10879775" cy="689707"/>
          </a:xfrm>
          <a:prstGeom prst="rect">
            <a:avLst/>
          </a:prstGeom>
        </p:spPr>
        <p:txBody>
          <a:bodyPr tIns="0"/>
          <a:lstStyle>
            <a:lvl1pPr>
              <a:defRPr sz="2400" b="1" i="0">
                <a:latin typeface="Calibri" panose="020F0502020204030204" pitchFamily="34" charset="0"/>
              </a:defRPr>
            </a:lvl1pPr>
          </a:lstStyle>
          <a:p>
            <a:r>
              <a:rPr lang="en-GB"/>
              <a:t>Click to edit title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8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0B7CFF6F-BD4E-4BF5-7F87-F03A3D509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423532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21FC-4E25-20B3-B725-5E55F4EFD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A5C6BE-35BB-1C16-7625-B7ADD0B441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F6434-6F43-42E2-91E3-867630C7EC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98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6284" y="1825624"/>
            <a:ext cx="5628589" cy="446205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  <a:lvl2pPr marL="180000" indent="-180000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200" b="1">
                <a:solidFill>
                  <a:schemeClr val="bg2">
                    <a:lumMod val="25000"/>
                  </a:schemeClr>
                </a:solidFill>
              </a:defRPr>
            </a:lvl2pPr>
            <a:lvl3pPr marL="720000" indent="-2880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12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3"/>
          </p:nvPr>
        </p:nvSpPr>
        <p:spPr>
          <a:xfrm>
            <a:off x="6187126" y="1825623"/>
            <a:ext cx="5628589" cy="446205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>
              <a:buFontTx/>
              <a:buNone/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  <a:lvl2pPr marL="180000" indent="-180000"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200" b="1">
                <a:solidFill>
                  <a:schemeClr val="bg2">
                    <a:lumMod val="25000"/>
                  </a:schemeClr>
                </a:solidFill>
              </a:defRPr>
            </a:lvl2pPr>
            <a:lvl3pPr marL="720000" indent="-288000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12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E247FBC4-89BE-E52F-EE17-E5C61EF99C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72515" y="62876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531951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6BFB82-D0AB-2D1D-7A4D-9A80D45675BC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12192000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9770463-7215-6412-7932-69294DE28B9E}"/>
              </a:ext>
            </a:extLst>
          </p:cNvPr>
          <p:cNvSpPr/>
          <p:nvPr userDrawn="1"/>
        </p:nvSpPr>
        <p:spPr>
          <a:xfrm>
            <a:off x="0" y="3619500"/>
            <a:ext cx="12192000" cy="3238500"/>
          </a:xfrm>
          <a:prstGeom prst="rect">
            <a:avLst/>
          </a:prstGeom>
          <a:blipFill>
            <a:blip r:embed="rId2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79" y="2690419"/>
            <a:ext cx="11058426" cy="644313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3BBA022-EBB4-1076-4549-BF8C87FFE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100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6BFB82-D0AB-2D1D-7A4D-9A80D45675BC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12192000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9770463-7215-6412-7932-69294DE28B9E}"/>
              </a:ext>
            </a:extLst>
          </p:cNvPr>
          <p:cNvSpPr/>
          <p:nvPr userDrawn="1"/>
        </p:nvSpPr>
        <p:spPr>
          <a:xfrm>
            <a:off x="0" y="3619500"/>
            <a:ext cx="12192000" cy="3238500"/>
          </a:xfrm>
          <a:prstGeom prst="rect">
            <a:avLst/>
          </a:prstGeom>
          <a:blipFill>
            <a:blip r:embed="rId2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08" y="2739229"/>
            <a:ext cx="11058426" cy="644313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3BBA022-EBB4-1076-4549-BF8C87FFE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3E795D1-4381-9120-A4E9-F6AE7D5C05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3038" y="3760789"/>
            <a:ext cx="4194175" cy="568616"/>
          </a:xfrm>
          <a:noFill/>
        </p:spPr>
        <p:txBody>
          <a:bodyPr>
            <a:normAutofit/>
          </a:bodyPr>
          <a:lstStyle>
            <a:lvl1pPr>
              <a:defRPr sz="20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B5E44F02-9352-A220-700B-D0BF0E93AD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0124" y="4734558"/>
            <a:ext cx="5730129" cy="1237033"/>
          </a:xfrm>
          <a:noFill/>
        </p:spPr>
        <p:txBody>
          <a:bodyPr>
            <a:noAutofit/>
          </a:bodyPr>
          <a:lstStyle>
            <a:lvl1pPr>
              <a:defRPr sz="28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9936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6BFB82-D0AB-2D1D-7A4D-9A80D45675BC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12192000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9770463-7215-6412-7932-69294DE28B9E}"/>
              </a:ext>
            </a:extLst>
          </p:cNvPr>
          <p:cNvSpPr/>
          <p:nvPr userDrawn="1"/>
        </p:nvSpPr>
        <p:spPr>
          <a:xfrm>
            <a:off x="0" y="3619500"/>
            <a:ext cx="12192000" cy="3238500"/>
          </a:xfrm>
          <a:prstGeom prst="rect">
            <a:avLst/>
          </a:prstGeom>
          <a:blipFill>
            <a:blip r:embed="rId2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79" y="2690419"/>
            <a:ext cx="11058426" cy="644313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3BBA022-EBB4-1076-4549-BF8C87FFE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8712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6BFB82-D0AB-2D1D-7A4D-9A80D45675BC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12192000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9770463-7215-6412-7932-69294DE28B9E}"/>
              </a:ext>
            </a:extLst>
          </p:cNvPr>
          <p:cNvSpPr/>
          <p:nvPr userDrawn="1"/>
        </p:nvSpPr>
        <p:spPr>
          <a:xfrm>
            <a:off x="0" y="3619500"/>
            <a:ext cx="12192000" cy="3238500"/>
          </a:xfrm>
          <a:prstGeom prst="rect">
            <a:avLst/>
          </a:prstGeom>
          <a:blipFill>
            <a:blip r:embed="rId2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8579" y="2690419"/>
            <a:ext cx="11058426" cy="644313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de-CH"/>
              <a:t>C</a:t>
            </a:r>
            <a:r>
              <a:rPr lang="en-GB" err="1"/>
              <a:t>offee</a:t>
            </a:r>
            <a:r>
              <a:rPr lang="en-GB"/>
              <a:t> Break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3BBA022-EBB4-1076-4549-BF8C87FFE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889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6BFB82-D0AB-2D1D-7A4D-9A80D45675BC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12192000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9770463-7215-6412-7932-69294DE28B9E}"/>
              </a:ext>
            </a:extLst>
          </p:cNvPr>
          <p:cNvSpPr/>
          <p:nvPr userDrawn="1"/>
        </p:nvSpPr>
        <p:spPr>
          <a:xfrm>
            <a:off x="0" y="3619500"/>
            <a:ext cx="12192000" cy="3238500"/>
          </a:xfrm>
          <a:prstGeom prst="rect">
            <a:avLst/>
          </a:prstGeom>
          <a:blipFill>
            <a:blip r:embed="rId2">
              <a:alphaModFix amt="43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579" y="2690419"/>
            <a:ext cx="11058426" cy="644313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accent2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3BBA022-EBB4-1076-4549-BF8C87FFE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818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ymposum Break and depa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86BFB82-D0AB-2D1D-7A4D-9A80D45675BC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12192000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43BBA022-EBB4-1076-4549-BF8C87FFE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170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7AC471A-4082-4DD6-816A-D541C1F5111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10D3C0C-4FB3-9FD3-7635-C0A3E8757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544" y="2686623"/>
            <a:ext cx="11058525" cy="6445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7417F7B-5B1E-20CF-2AFC-A61C78497A86}"/>
              </a:ext>
            </a:extLst>
          </p:cNvPr>
          <p:cNvSpPr/>
          <p:nvPr userDrawn="1"/>
        </p:nvSpPr>
        <p:spPr>
          <a:xfrm>
            <a:off x="0" y="3657600"/>
            <a:ext cx="6096000" cy="3200400"/>
          </a:xfrm>
          <a:prstGeom prst="rect">
            <a:avLst/>
          </a:prstGeom>
          <a:blipFill>
            <a:blip r:embed="rId2">
              <a:alphaModFix amt="43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F8B256-4B28-0CF2-191B-AE1122157621}"/>
              </a:ext>
            </a:extLst>
          </p:cNvPr>
          <p:cNvSpPr/>
          <p:nvPr userDrawn="1"/>
        </p:nvSpPr>
        <p:spPr>
          <a:xfrm>
            <a:off x="6096000" y="3657600"/>
            <a:ext cx="6096000" cy="3200400"/>
          </a:xfrm>
          <a:prstGeom prst="rect">
            <a:avLst/>
          </a:prstGeom>
          <a:blipFill>
            <a:blip r:embed="rId3">
              <a:alphaModFix amt="43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566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F457CF27-9352-DCB0-FA71-88851B90E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76238" y="1065213"/>
            <a:ext cx="1105852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Agenda -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10BFD-99CF-33BC-2297-6B069F9D8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6238" y="1835150"/>
            <a:ext cx="11520487" cy="44719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29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F9AEE799-AAF7-CE26-D9BA-119A3104F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238" y="127000"/>
            <a:ext cx="3716613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2A237C-6C8F-8E48-1237-13F416AA8004}"/>
              </a:ext>
            </a:extLst>
          </p:cNvPr>
          <p:cNvSpPr txBox="1"/>
          <p:nvPr userDrawn="1"/>
        </p:nvSpPr>
        <p:spPr>
          <a:xfrm>
            <a:off x="8210144" y="228878"/>
            <a:ext cx="36056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CH" sz="12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ISSA Symposium 06 – 08 May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846AE-7312-0216-C8F2-6CB9AB213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53525" y="6307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3EF6434-6F43-42E2-91E3-867630C7EC0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1" r:id="rId2"/>
    <p:sldLayoutId id="2147483671" r:id="rId3"/>
    <p:sldLayoutId id="2147483672" r:id="rId4"/>
    <p:sldLayoutId id="2147483687" r:id="rId5"/>
    <p:sldLayoutId id="2147483689" r:id="rId6"/>
    <p:sldLayoutId id="2147483694" r:id="rId7"/>
    <p:sldLayoutId id="2147483690" r:id="rId8"/>
    <p:sldLayoutId id="2147483691" r:id="rId9"/>
    <p:sldLayoutId id="2147483669" r:id="rId10"/>
    <p:sldLayoutId id="2147483695" r:id="rId11"/>
    <p:sldLayoutId id="2147483696" r:id="rId12"/>
    <p:sldLayoutId id="2147483697" r:id="rId13"/>
    <p:sldLayoutId id="2147483673" r:id="rId14"/>
    <p:sldLayoutId id="2147483674" r:id="rId15"/>
    <p:sldLayoutId id="2147483677" r:id="rId16"/>
    <p:sldLayoutId id="2147483676" r:id="rId17"/>
    <p:sldLayoutId id="2147483678" r:id="rId18"/>
    <p:sldLayoutId id="2147483688" r:id="rId19"/>
    <p:sldLayoutId id="2147483682" r:id="rId20"/>
    <p:sldLayoutId id="2147483675" r:id="rId21"/>
    <p:sldLayoutId id="2147483693" r:id="rId22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chemeClr val="bg2">
              <a:lumMod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B3838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B3838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B3838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B3838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B3838"/>
          </a:solidFill>
          <a:latin typeface="Calibri" panose="020F0502020204030204" pitchFamily="34" charset="0"/>
          <a:cs typeface="Calibri" panose="020F05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B3838"/>
          </a:solidFill>
          <a:latin typeface="Calibri" panose="020F0502020204030204" pitchFamily="34" charset="0"/>
          <a:cs typeface="Calibri" panose="020F05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B3838"/>
          </a:solidFill>
          <a:latin typeface="Calibri" panose="020F0502020204030204" pitchFamily="34" charset="0"/>
          <a:cs typeface="Calibri" panose="020F05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B3838"/>
          </a:solidFill>
          <a:latin typeface="Calibri" panose="020F0502020204030204" pitchFamily="34" charset="0"/>
          <a:cs typeface="Calibri" panose="020F0502020204030204" pitchFamily="34" charset="0"/>
        </a:defRPr>
      </a:lvl9pPr>
    </p:titleStyle>
    <p:bodyStyle>
      <a:lvl1pPr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defRPr sz="1400" b="1" kern="1200">
          <a:solidFill>
            <a:schemeClr val="bg2">
              <a:lumMod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79388" indent="-17938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200" b="1" kern="1200">
          <a:solidFill>
            <a:schemeClr val="bg2">
              <a:lumMod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719138" indent="-25082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Font typeface="Courier New" panose="02070309020205020404" pitchFamily="49" charset="0"/>
        <a:buChar char="o"/>
        <a:defRPr sz="1200" kern="1200">
          <a:solidFill>
            <a:schemeClr val="bg2">
              <a:lumMod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50938" indent="-25082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Font typeface="Courier New" panose="02070309020205020404" pitchFamily="49" charset="0"/>
        <a:buChar char="o"/>
        <a:defRPr sz="1200" kern="1200">
          <a:solidFill>
            <a:schemeClr val="bg2">
              <a:lumMod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582738" indent="-25082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Font typeface="Courier New" panose="02070309020205020404" pitchFamily="49" charset="0"/>
        <a:buChar char="o"/>
        <a:defRPr sz="1100" kern="1200">
          <a:solidFill>
            <a:schemeClr val="bg2">
              <a:lumMod val="25000"/>
            </a:schemeClr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4878E3F-C338-87D9-487E-502E480DE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Breakout Session </a:t>
            </a:r>
            <a:r>
              <a:rPr lang="en-GB" dirty="0"/>
              <a:t>3</a:t>
            </a:r>
            <a:r>
              <a:rPr lang="en-GB" noProof="0" dirty="0"/>
              <a:t>: Accelerated Settlement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58B71-1197-4DEB-CDD2-E05661C98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AC471A-4082-4DD6-816A-D541C1F5111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63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B638BE5-039B-F5DF-8C66-79B02772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Accelerated Settlement - Hypothesis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F2C658-AC32-0169-8727-C7658D1D2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  <a:buNone/>
            </a:pPr>
            <a:endParaRPr lang="en-GB" sz="1100" b="0" dirty="0">
              <a:solidFill>
                <a:srgbClr val="000000"/>
              </a:solidFill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200" b="0" dirty="0">
                <a:solidFill>
                  <a:srgbClr val="000000"/>
                </a:solidFill>
                <a:ea typeface="Yu Mincho" panose="02020400000000000000" pitchFamily="18" charset="-128"/>
                <a:cs typeface="Arial" panose="020B0604020202020204" pitchFamily="34" charset="0"/>
              </a:rPr>
              <a:t>F</a:t>
            </a:r>
            <a:r>
              <a:rPr lang="en-GB" sz="12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ollowing successful T+1 implementation in major capital markets centres,  the remaining T+2 jurisdictions will move to T+1. It is now a question of ‘when not if’.  </a:t>
            </a:r>
            <a:endParaRPr lang="en-CH" sz="1200" b="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Arial (Headings CS)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200" b="0" dirty="0">
                <a:solidFill>
                  <a:srgbClr val="000000"/>
                </a:solidFill>
                <a:ea typeface="Yu Mincho" panose="02020400000000000000" pitchFamily="18" charset="-128"/>
                <a:cs typeface="Arial" panose="020B0604020202020204" pitchFamily="34" charset="0"/>
              </a:rPr>
              <a:t>A</a:t>
            </a:r>
            <a:r>
              <a:rPr lang="en-GB" sz="12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ttention will move towards T0</a:t>
            </a:r>
            <a:r>
              <a:rPr lang="en-GB" sz="1200" b="0" dirty="0">
                <a:solidFill>
                  <a:srgbClr val="000000"/>
                </a:solidFill>
                <a:ea typeface="Yu Mincho" panose="02020400000000000000" pitchFamily="18" charset="-128"/>
                <a:cs typeface="Arial" panose="020B0604020202020204" pitchFamily="34" charset="0"/>
              </a:rPr>
              <a:t>. </a:t>
            </a:r>
            <a:r>
              <a:rPr lang="en-GB" sz="12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 Business cases will focus on the comparison of the marginal benefits of going from T+1 settlement to various forms of flexible settlement, including three potential T0 settlement</a:t>
            </a:r>
            <a:r>
              <a:rPr lang="en-GB" sz="1200" b="0" dirty="0">
                <a:solidFill>
                  <a:srgbClr val="000000"/>
                </a:solidFill>
                <a:ea typeface="Yu Mincho" panose="02020400000000000000" pitchFamily="18" charset="-128"/>
                <a:cs typeface="Arial" panose="020B0604020202020204" pitchFamily="34" charset="0"/>
              </a:rPr>
              <a:t> models:</a:t>
            </a:r>
            <a:endParaRPr lang="en-GB" sz="1200" b="0" dirty="0">
              <a:solidFill>
                <a:srgbClr val="000000"/>
              </a:solidFill>
              <a:effectLst/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890588" lvl="2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000000"/>
                </a:solidFill>
                <a:ea typeface="Yu Mincho" panose="02020400000000000000" pitchFamily="18" charset="-128"/>
                <a:cs typeface="Arial" panose="020B0604020202020204" pitchFamily="34" charset="0"/>
              </a:rPr>
              <a:t>E</a:t>
            </a:r>
            <a:r>
              <a:rPr lang="en-GB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nd-of-day settlement following multi-lateral netting</a:t>
            </a:r>
          </a:p>
          <a:p>
            <a:pPr marL="890588" lvl="2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000000"/>
                </a:solidFill>
                <a:ea typeface="Yu Mincho" panose="02020400000000000000" pitchFamily="18" charset="-128"/>
                <a:cs typeface="Arial" panose="020B0604020202020204" pitchFamily="34" charset="0"/>
              </a:rPr>
              <a:t>Real Time gross settlement</a:t>
            </a:r>
          </a:p>
          <a:p>
            <a:pPr marL="890588" lvl="2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000000"/>
                </a:solidFill>
                <a:ea typeface="Yu Mincho" panose="02020400000000000000" pitchFamily="18" charset="-128"/>
                <a:cs typeface="Arial" panose="020B0604020202020204" pitchFamily="34" charset="0"/>
              </a:rPr>
              <a:t>A</a:t>
            </a:r>
            <a:r>
              <a:rPr lang="en-GB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tomic settlement</a:t>
            </a:r>
            <a:endParaRPr lang="en-GB" b="0" dirty="0">
              <a:solidFill>
                <a:srgbClr val="000000"/>
              </a:solidFill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2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Benefits will be weighed against the investments required in new market practices and technology upgrades by all key market participants segments. </a:t>
            </a: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2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ISSA makes no prediction as to the outcome of these investigations, except that - by 2030 - we expect a consensus on whether there is a compelling case for moving forward in the future to flexible settlement, including T0. </a:t>
            </a:r>
            <a:endParaRPr lang="en-CH" sz="1200" b="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Arial (Headings CS)"/>
            </a:endParaRPr>
          </a:p>
          <a:p>
            <a:pPr marL="171450" indent="-1714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2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The Accelerated Settlement Breakout Group should explore T0, Looking to validate whether the three models and their descriptions are correct </a:t>
            </a:r>
            <a:r>
              <a:rPr lang="en-GB" sz="1200" b="0" dirty="0">
                <a:solidFill>
                  <a:srgbClr val="000000"/>
                </a:solidFill>
                <a:ea typeface="Yu Mincho" panose="02020400000000000000" pitchFamily="18" charset="-128"/>
                <a:cs typeface="Arial" panose="020B0604020202020204" pitchFamily="34" charset="0"/>
              </a:rPr>
              <a:t>and discuss </a:t>
            </a:r>
            <a:r>
              <a:rPr lang="en-GB" sz="12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their implementation challenges, including the extent of redesign of liquidity/funding, trading and post-trade processes, leading up to settlement of equity trades on T0.</a:t>
            </a:r>
            <a:endParaRPr lang="en-CH" sz="1200" b="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Arial (Headings CS)"/>
            </a:endParaRPr>
          </a:p>
          <a:p>
            <a:pPr>
              <a:lnSpc>
                <a:spcPct val="120000"/>
              </a:lnSpc>
            </a:pPr>
            <a:endParaRPr lang="en-CH" sz="1200" b="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Arial (Headings CS)"/>
            </a:endParaRPr>
          </a:p>
          <a:p>
            <a:pPr algn="just">
              <a:lnSpc>
                <a:spcPct val="120000"/>
              </a:lnSpc>
            </a:pPr>
            <a:endParaRPr lang="en-CH" sz="1100" b="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Arial (Headings CS)"/>
            </a:endParaRPr>
          </a:p>
          <a:p>
            <a:pPr marL="93662" defTabSz="609585" eaLnBrk="1" fontAlgn="auto" hangingPunct="1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  <a:buClr>
                <a:srgbClr val="DC3F35"/>
              </a:buClr>
              <a:defRPr/>
            </a:pPr>
            <a:endParaRPr lang="en-GB" sz="11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330C8-A24F-37A6-18D7-234ECADC85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AC471A-4082-4DD6-816A-D541C1F5111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23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A1CA33-D71D-988E-F0D6-4D538B2B51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448A94E-0CC1-1C66-5E8B-EFBA555A6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Accelerated Settlement - Hypothesis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369EE5-82F6-8353-6F54-CEB92C385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en-GB" sz="12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 (Headings CS)"/>
              </a:rPr>
              <a:t>The Breakout Session will then split into two sub-groups to discuss the following two sub-themes in greater detail:</a:t>
            </a:r>
            <a:endParaRPr lang="en-CH" sz="1200" b="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Arial (Headings CS)"/>
            </a:endParaRPr>
          </a:p>
          <a:p>
            <a:pPr marL="342900" lvl="0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sz="12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 (Headings CS)"/>
              </a:rPr>
              <a:t>Funding, FX and Liquidity Factors:</a:t>
            </a:r>
          </a:p>
          <a:p>
            <a:pPr marL="1062038" lvl="2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b="0" dirty="0">
                <a:solidFill>
                  <a:srgbClr val="000000"/>
                </a:solidFill>
                <a:ea typeface="Arial" panose="020B0604020202020204" pitchFamily="34" charset="0"/>
                <a:cs typeface="Arial (Headings CS)"/>
              </a:rPr>
              <a:t>Domestic Funding</a:t>
            </a:r>
          </a:p>
          <a:p>
            <a:pPr marL="1062038" lvl="2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 (Headings CS)"/>
              </a:rPr>
              <a:t>International Trading and Funding</a:t>
            </a:r>
          </a:p>
          <a:p>
            <a:pPr marL="1062038" lvl="2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b="0" dirty="0">
                <a:solidFill>
                  <a:srgbClr val="000000"/>
                </a:solidFill>
                <a:ea typeface="Arial" panose="020B0604020202020204" pitchFamily="34" charset="0"/>
                <a:cs typeface="Arial (Headings CS)"/>
              </a:rPr>
              <a:t>Short Selling/Stock Loan/SFT</a:t>
            </a:r>
          </a:p>
          <a:p>
            <a:pPr marL="1062038" lvl="2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 (Headings CS)"/>
              </a:rPr>
              <a:t>Technology</a:t>
            </a:r>
            <a:endParaRPr lang="en-CH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Arial (Headings CS)"/>
            </a:endParaRPr>
          </a:p>
          <a:p>
            <a:pPr marL="342900" lvl="0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sz="12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 (Headings CS)"/>
              </a:rPr>
              <a:t>Processes and Data flows Factors:</a:t>
            </a:r>
          </a:p>
          <a:p>
            <a:pPr marL="1062038" lvl="2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b="0" dirty="0">
                <a:solidFill>
                  <a:srgbClr val="000000"/>
                </a:solidFill>
                <a:ea typeface="Arial" panose="020B0604020202020204" pitchFamily="34" charset="0"/>
                <a:cs typeface="Arial (Headings CS)"/>
              </a:rPr>
              <a:t>Trading/Allocations/Confirmations</a:t>
            </a:r>
          </a:p>
          <a:p>
            <a:pPr marL="1062038" lvl="2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 (Headings CS)"/>
              </a:rPr>
              <a:t>CCPs and CSDs</a:t>
            </a:r>
          </a:p>
          <a:p>
            <a:pPr marL="1062038" lvl="2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b="0" dirty="0">
                <a:solidFill>
                  <a:srgbClr val="000000"/>
                </a:solidFill>
                <a:ea typeface="Arial" panose="020B0604020202020204" pitchFamily="34" charset="0"/>
                <a:cs typeface="Arial (Headings CS)"/>
              </a:rPr>
              <a:t>Funds</a:t>
            </a:r>
          </a:p>
          <a:p>
            <a:pPr marL="1062038" lvl="2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 (Headings CS)"/>
              </a:rPr>
              <a:t>Asset Servicing</a:t>
            </a:r>
          </a:p>
          <a:p>
            <a:pPr marL="1062038" lvl="2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Arial (Headings CS)"/>
              </a:rPr>
              <a:t>Regulatory</a:t>
            </a:r>
          </a:p>
          <a:p>
            <a:pPr marL="1062038" lvl="2" indent="-342900">
              <a:lnSpc>
                <a:spcPct val="120000"/>
              </a:lnSpc>
              <a:buClr>
                <a:srgbClr val="C00000"/>
              </a:buClr>
              <a:buSzPts val="1000"/>
              <a:buFont typeface="Wingdings" panose="05000000000000000000" pitchFamily="2" charset="2"/>
              <a:buChar char=""/>
            </a:pPr>
            <a:r>
              <a:rPr lang="en-GB" b="1" dirty="0">
                <a:solidFill>
                  <a:srgbClr val="000000"/>
                </a:solidFill>
                <a:ea typeface="Arial" panose="020B0604020202020204" pitchFamily="34" charset="0"/>
                <a:cs typeface="Arial (Headings CS)"/>
              </a:rPr>
              <a:t>Technology</a:t>
            </a:r>
            <a:endParaRPr lang="en-GB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Arial (Headings CS)"/>
            </a:endParaRPr>
          </a:p>
          <a:p>
            <a:pPr lvl="0">
              <a:lnSpc>
                <a:spcPct val="120000"/>
              </a:lnSpc>
              <a:buClr>
                <a:srgbClr val="C00000"/>
              </a:buClr>
              <a:buSzPts val="1000"/>
            </a:pPr>
            <a:endParaRPr lang="en-CH" sz="1100" b="0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Arial (Headings CS)"/>
            </a:endParaRPr>
          </a:p>
          <a:p>
            <a:pPr marL="93662" defTabSz="609585" eaLnBrk="1" fontAlgn="auto" hangingPunct="1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  <a:buClr>
                <a:srgbClr val="DC3F35"/>
              </a:buClr>
              <a:defRPr/>
            </a:pPr>
            <a:endParaRPr lang="en-GB" sz="11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EA76B-522D-EECE-524E-EA2A8C7AA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AC471A-4082-4DD6-816A-D541C1F5111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74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954ED-151B-516E-1320-AF9972DE2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78A7C1B-CECC-5F83-FC9F-BD66AE30DEF1}"/>
              </a:ext>
            </a:extLst>
          </p:cNvPr>
          <p:cNvSpPr txBox="1"/>
          <p:nvPr/>
        </p:nvSpPr>
        <p:spPr>
          <a:xfrm>
            <a:off x="4486402" y="2768263"/>
            <a:ext cx="27081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Breakout-Groups</a:t>
            </a: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noProof="0">
              <a:solidFill>
                <a:srgbClr val="FFFFFF"/>
              </a:solidFill>
              <a:latin typeface="Calibri" panose="020F0502020204030204"/>
            </a:endParaRP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Market Place</a:t>
            </a: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noProof="0">
              <a:solidFill>
                <a:srgbClr val="FFFFFF"/>
              </a:solidFill>
              <a:latin typeface="Calibri" panose="020F0502020204030204"/>
            </a:endParaRP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Market Place</a:t>
            </a: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noProof="0">
              <a:solidFill>
                <a:srgbClr val="FFFFFF"/>
              </a:solidFill>
              <a:latin typeface="Calibri" panose="020F0502020204030204"/>
            </a:endParaRP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Participants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7E6201-8011-F940-487D-F71DFDCFE92C}"/>
              </a:ext>
            </a:extLst>
          </p:cNvPr>
          <p:cNvSpPr txBox="1">
            <a:spLocks/>
          </p:cNvSpPr>
          <p:nvPr/>
        </p:nvSpPr>
        <p:spPr>
          <a:xfrm>
            <a:off x="463671" y="1162845"/>
            <a:ext cx="10879775" cy="689707"/>
          </a:xfrm>
          <a:prstGeom prst="rect">
            <a:avLst/>
          </a:prstGeom>
        </p:spPr>
        <p:txBody>
          <a:bodyPr vert="horz" lIns="121920" tIns="60960" rIns="121920" bIns="6096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377" fontAlgn="auto">
              <a:spcAft>
                <a:spcPts val="0"/>
              </a:spcAft>
              <a:defRPr/>
            </a:pPr>
            <a:endParaRPr lang="en-GB" sz="3200" noProof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961E77-AC11-1A11-C6AD-E75FE1EFB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Accelerated Settlement – Summary Observations on Hypothesis</a:t>
            </a:r>
            <a:endParaRPr lang="en-GB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028A25-5709-2AA1-F54C-D80A462D0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AC471A-4082-4DD6-816A-D541C1F5111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275243-7C31-03E2-4CDF-CA9ED58D1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500" dirty="0"/>
              <a:t>Agreement on:</a:t>
            </a:r>
          </a:p>
          <a:p>
            <a:endParaRPr lang="en-US" sz="15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dirty="0"/>
              <a:t> The hypothesis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dirty="0"/>
              <a:t>The 3 models and potential variations (hybrid, phased, interoperable)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dirty="0"/>
              <a:t>The nine factors that may be significantly impacted</a:t>
            </a:r>
          </a:p>
          <a:p>
            <a:endParaRPr lang="en-US" sz="1500" b="0" dirty="0"/>
          </a:p>
          <a:p>
            <a:r>
              <a:rPr lang="en-US" sz="1500" dirty="0"/>
              <a:t>Recommendations:</a:t>
            </a:r>
          </a:p>
          <a:p>
            <a:endParaRPr lang="en-US" sz="15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dirty="0"/>
              <a:t>Add a 10</a:t>
            </a:r>
            <a:r>
              <a:rPr lang="en-US" sz="1500" b="0" baseline="30000" dirty="0"/>
              <a:t>th</a:t>
            </a:r>
            <a:r>
              <a:rPr lang="en-US" sz="1500" b="0" dirty="0"/>
              <a:t> factor: the need for other industries or major players to move in concert with the move T0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dirty="0"/>
              <a:t>The WG should focus on the business case questions and avoid evaluations and answers at this point  - - Global Business Case “Table of Contents”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0" dirty="0"/>
              <a:t>The business case questions should revolve around all ten factors, under each of the 3 models and the value proposition for all key market participant segments including</a:t>
            </a:r>
          </a:p>
          <a:p>
            <a:pPr marL="1004888" lvl="2" indent="-285750">
              <a:buFont typeface="Arial" panose="020B0604020202020204" pitchFamily="34" charset="0"/>
              <a:buChar char="•"/>
            </a:pPr>
            <a:r>
              <a:rPr lang="en-US" sz="1500" dirty="0"/>
              <a:t>Retail investors</a:t>
            </a:r>
          </a:p>
          <a:p>
            <a:pPr marL="1004888" lvl="2" indent="-285750">
              <a:buFont typeface="Arial" panose="020B0604020202020204" pitchFamily="34" charset="0"/>
              <a:buChar char="•"/>
            </a:pPr>
            <a:r>
              <a:rPr lang="en-US" sz="1500" dirty="0"/>
              <a:t>Investment mangers/institutional investors domestic and cross border</a:t>
            </a:r>
          </a:p>
          <a:p>
            <a:pPr marL="1004888" lvl="2" indent="-285750">
              <a:buFont typeface="Arial" panose="020B0604020202020204" pitchFamily="34" charset="0"/>
              <a:buChar char="•"/>
            </a:pPr>
            <a:r>
              <a:rPr lang="en-US" sz="1500" dirty="0"/>
              <a:t>Broker dealers</a:t>
            </a:r>
          </a:p>
          <a:p>
            <a:pPr marL="1004888" lvl="2" indent="-285750">
              <a:buFont typeface="Arial" panose="020B0604020202020204" pitchFamily="34" charset="0"/>
              <a:buChar char="•"/>
            </a:pPr>
            <a:r>
              <a:rPr lang="en-US" sz="1500" dirty="0"/>
              <a:t>Global and Local Custodians</a:t>
            </a:r>
          </a:p>
          <a:p>
            <a:pPr marL="1004888" lvl="2" indent="-285750">
              <a:buFont typeface="Arial" panose="020B0604020202020204" pitchFamily="34" charset="0"/>
              <a:buChar char="•"/>
            </a:pPr>
            <a:r>
              <a:rPr lang="en-US" sz="1500" dirty="0"/>
              <a:t>Market Infrastructures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4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B5EAC4-2B7B-3301-5BD2-1DD24E246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D523A4C-AE34-697E-C254-BFA5D2B2F35B}"/>
              </a:ext>
            </a:extLst>
          </p:cNvPr>
          <p:cNvSpPr txBox="1"/>
          <p:nvPr/>
        </p:nvSpPr>
        <p:spPr>
          <a:xfrm>
            <a:off x="4486402" y="2768263"/>
            <a:ext cx="27081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Breakout-Groups</a:t>
            </a: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noProof="0">
              <a:solidFill>
                <a:srgbClr val="FFFFFF"/>
              </a:solidFill>
              <a:latin typeface="Calibri" panose="020F0502020204030204"/>
            </a:endParaRP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Market Place</a:t>
            </a: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noProof="0">
              <a:solidFill>
                <a:srgbClr val="FFFFFF"/>
              </a:solidFill>
              <a:latin typeface="Calibri" panose="020F0502020204030204"/>
            </a:endParaRP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Market Place</a:t>
            </a: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noProof="0">
              <a:solidFill>
                <a:srgbClr val="FFFFFF"/>
              </a:solidFill>
              <a:latin typeface="Calibri" panose="020F0502020204030204"/>
            </a:endParaRP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Participants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68BBC2-EBB2-3E85-A481-B2C709E41E1A}"/>
              </a:ext>
            </a:extLst>
          </p:cNvPr>
          <p:cNvSpPr txBox="1">
            <a:spLocks/>
          </p:cNvSpPr>
          <p:nvPr/>
        </p:nvSpPr>
        <p:spPr>
          <a:xfrm>
            <a:off x="463671" y="1162845"/>
            <a:ext cx="10879775" cy="689707"/>
          </a:xfrm>
          <a:prstGeom prst="rect">
            <a:avLst/>
          </a:prstGeom>
        </p:spPr>
        <p:txBody>
          <a:bodyPr vert="horz" lIns="121920" tIns="60960" rIns="121920" bIns="6096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377" fontAlgn="auto">
              <a:spcAft>
                <a:spcPts val="0"/>
              </a:spcAft>
              <a:defRPr/>
            </a:pPr>
            <a:endParaRPr lang="en-GB" sz="3200" noProof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FAA10-AA61-2F82-D3B6-C6B37E027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Accelerated Settlement – Detailed Findings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9BE2D-48CC-E1A6-EE5A-7ADBCBB21EF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endParaRPr lang="en-GB" sz="1200" b="0" noProof="0" dirty="0"/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200" b="0" dirty="0"/>
              <a:t>Markets should be clear about the key objectives for the T0 exploration:</a:t>
            </a:r>
          </a:p>
          <a:p>
            <a:pPr marL="890588" lvl="2" indent="-171450"/>
            <a:r>
              <a:rPr lang="en-GB" sz="1000" b="0" dirty="0"/>
              <a:t>Retail investor de-risking/protection</a:t>
            </a:r>
          </a:p>
          <a:p>
            <a:pPr marL="890588" lvl="2" indent="-171450"/>
            <a:r>
              <a:rPr lang="en-GB" sz="1000" b="0" dirty="0"/>
              <a:t>Overall market cost/risk reduction</a:t>
            </a:r>
          </a:p>
          <a:p>
            <a:pPr marL="890588" lvl="2" indent="-171450"/>
            <a:r>
              <a:rPr lang="en-GB" sz="1000" b="0" dirty="0"/>
              <a:t>Market competitiveness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200" b="0" dirty="0"/>
              <a:t>Consult other industries: </a:t>
            </a:r>
          </a:p>
          <a:p>
            <a:pPr marL="890588" lvl="2" indent="-171450"/>
            <a:r>
              <a:rPr lang="en-GB" sz="1000" b="0" dirty="0"/>
              <a:t>Trading,</a:t>
            </a:r>
          </a:p>
          <a:p>
            <a:pPr marL="890588" lvl="2" indent="-171450"/>
            <a:r>
              <a:rPr lang="en-GB" sz="1000" b="0" dirty="0"/>
              <a:t>Commercial banking</a:t>
            </a:r>
          </a:p>
          <a:p>
            <a:pPr marL="890588" lvl="2" indent="-171450"/>
            <a:r>
              <a:rPr lang="en-GB" sz="1000" b="0" dirty="0"/>
              <a:t>Payments</a:t>
            </a:r>
          </a:p>
          <a:p>
            <a:pPr marL="890588" lvl="2" indent="-171450"/>
            <a:r>
              <a:rPr lang="en-GB" sz="1000" b="0" dirty="0"/>
              <a:t>FX 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200" b="0" dirty="0"/>
              <a:t>The degree of Technology refresh will vary by models, and market segment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200" b="0" dirty="0"/>
              <a:t>Potential significant change in intermediation roles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200" b="0" noProof="0" dirty="0"/>
              <a:t>Trades </a:t>
            </a:r>
            <a:r>
              <a:rPr lang="en-GB" sz="1200" b="0" dirty="0"/>
              <a:t>may </a:t>
            </a:r>
            <a:r>
              <a:rPr lang="en-GB" sz="1200" b="0" noProof="0" dirty="0"/>
              <a:t>be conditioned </a:t>
            </a:r>
            <a:r>
              <a:rPr lang="en-GB" sz="1200" b="0" dirty="0"/>
              <a:t>upon </a:t>
            </a:r>
            <a:r>
              <a:rPr lang="en-GB" sz="1200" b="0" noProof="0" dirty="0"/>
              <a:t>certain traditional post trade </a:t>
            </a:r>
            <a:r>
              <a:rPr lang="en-GB" sz="1200" b="0" dirty="0"/>
              <a:t>factors including KYC being complete, SSIs being available and necessary inventory and  liquidity being available 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200" b="0" dirty="0"/>
              <a:t>M</a:t>
            </a:r>
            <a:r>
              <a:rPr lang="en-GB" sz="1200" b="0" noProof="0" dirty="0" err="1"/>
              <a:t>arkets</a:t>
            </a:r>
            <a:r>
              <a:rPr lang="en-GB" sz="1200" b="0" noProof="0" dirty="0"/>
              <a:t> may have to choose between allowing for settlement fails vs. trades not getting executed</a:t>
            </a:r>
            <a:endParaRPr lang="en-GB" sz="1200" b="0" dirty="0"/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200" b="0" noProof="0" dirty="0"/>
              <a:t>Ask whether Standardization of certain factors </a:t>
            </a:r>
            <a:r>
              <a:rPr lang="en-GB" sz="1200" b="0" dirty="0"/>
              <a:t>would be necessary for successful T0 implementation</a:t>
            </a:r>
            <a:endParaRPr lang="en-GB" sz="1200" b="0" noProof="0" dirty="0"/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200" b="0" dirty="0"/>
              <a:t>The Asset Servicing issues are significant and may require consultation with issuers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200" b="0" dirty="0"/>
              <a:t>India Case Study</a:t>
            </a:r>
            <a:endParaRPr lang="en-GB" sz="1200" b="0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9F88D8F-2BAF-530E-CD3F-88B514CD6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AC471A-4082-4DD6-816A-D541C1F5111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089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BAE2D2-B9CD-C72C-A448-0C5ED94F66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26A28CB-1267-6C6C-A272-866E5B349158}"/>
              </a:ext>
            </a:extLst>
          </p:cNvPr>
          <p:cNvSpPr txBox="1"/>
          <p:nvPr/>
        </p:nvSpPr>
        <p:spPr>
          <a:xfrm>
            <a:off x="4486402" y="2768263"/>
            <a:ext cx="27081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Breakout-Groups</a:t>
            </a: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noProof="0">
              <a:solidFill>
                <a:srgbClr val="FFFFFF"/>
              </a:solidFill>
              <a:latin typeface="Calibri" panose="020F0502020204030204"/>
            </a:endParaRP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Market Place</a:t>
            </a: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noProof="0">
              <a:solidFill>
                <a:srgbClr val="FFFFFF"/>
              </a:solidFill>
              <a:latin typeface="Calibri" panose="020F0502020204030204"/>
            </a:endParaRP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Market Place</a:t>
            </a: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noProof="0">
              <a:solidFill>
                <a:srgbClr val="FFFFFF"/>
              </a:solidFill>
              <a:latin typeface="Calibri" panose="020F0502020204030204"/>
            </a:endParaRPr>
          </a:p>
          <a:p>
            <a:pPr defTabSz="609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noProof="0">
                <a:solidFill>
                  <a:srgbClr val="FFFFFF"/>
                </a:solidFill>
                <a:latin typeface="Calibri" panose="020F0502020204030204"/>
              </a:rPr>
              <a:t>Participants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E6EAF6-E1EB-CAEC-3CE9-82BA758AC815}"/>
              </a:ext>
            </a:extLst>
          </p:cNvPr>
          <p:cNvSpPr txBox="1">
            <a:spLocks/>
          </p:cNvSpPr>
          <p:nvPr/>
        </p:nvSpPr>
        <p:spPr>
          <a:xfrm>
            <a:off x="463671" y="1162845"/>
            <a:ext cx="10879775" cy="689707"/>
          </a:xfrm>
          <a:prstGeom prst="rect">
            <a:avLst/>
          </a:prstGeom>
        </p:spPr>
        <p:txBody>
          <a:bodyPr vert="horz" lIns="121920" tIns="60960" rIns="121920" bIns="6096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377" fontAlgn="auto">
              <a:spcAft>
                <a:spcPts val="0"/>
              </a:spcAft>
              <a:defRPr/>
            </a:pPr>
            <a:endParaRPr lang="en-GB" sz="3200" noProof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BC7F13-6B60-B5CC-4E93-9E6A6C1CC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Accelerated Settlement – Proposed Next Steps </a:t>
            </a:r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13B75-BEA4-613F-E553-F050121A0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1200" b="0" dirty="0"/>
          </a:p>
          <a:p>
            <a:endParaRPr lang="en-GB" sz="1200" b="0" noProof="0" dirty="0"/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600" b="0" dirty="0"/>
              <a:t>Provide recommendations to the ISSA Accelerated Settlement Working Group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600" b="0" noProof="0" dirty="0"/>
              <a:t>WG revise the White Paper Outline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600" b="0" dirty="0"/>
              <a:t>10 small teams will be formed </a:t>
            </a:r>
            <a:r>
              <a:rPr lang="en-GB" sz="1600" b="0"/>
              <a:t>to analyse </a:t>
            </a:r>
            <a:r>
              <a:rPr lang="en-GB" sz="1600" b="0" dirty="0"/>
              <a:t>each of the factors across all 3 models, and the impacts on key market participants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600" b="0" dirty="0"/>
              <a:t>We need  new members of the WG with expertise around the ten factors</a:t>
            </a: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GB" sz="1600" b="0" noProof="0" dirty="0"/>
              <a:t>Breakout Team participants have agreed to provide input on the white paper draft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AA68CAC-0DD8-33E6-C41A-5EF623574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AC471A-4082-4DD6-816A-D541C1F5111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745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SSA">
      <a:dk1>
        <a:srgbClr val="000000"/>
      </a:dk1>
      <a:lt1>
        <a:srgbClr val="FFFFFF"/>
      </a:lt1>
      <a:dk2>
        <a:srgbClr val="2E888D"/>
      </a:dk2>
      <a:lt2>
        <a:srgbClr val="E7E6E6"/>
      </a:lt2>
      <a:accent1>
        <a:srgbClr val="2E888D"/>
      </a:accent1>
      <a:accent2>
        <a:srgbClr val="DC3F34"/>
      </a:accent2>
      <a:accent3>
        <a:srgbClr val="A5A5A5"/>
      </a:accent3>
      <a:accent4>
        <a:srgbClr val="1B1D47"/>
      </a:accent4>
      <a:accent5>
        <a:srgbClr val="1A141F"/>
      </a:accent5>
      <a:accent6>
        <a:srgbClr val="2E888D"/>
      </a:accent6>
      <a:hlink>
        <a:srgbClr val="DC3F34"/>
      </a:hlink>
      <a:folHlink>
        <a:srgbClr val="DC3F35"/>
      </a:folHlink>
    </a:clrScheme>
    <a:fontScheme name="ISSA 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SSA Board Meeting Template.pptx" id="{C4975793-4B7D-40F1-8DC6-6E4EF94B2C18}" vid="{4A02EE45-7B64-4FAB-89D4-CC0E707BFA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632</Words>
  <Application>Microsoft Macintosh PowerPoint</Application>
  <PresentationFormat>Widescreen</PresentationFormat>
  <Paragraphs>99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Yu Mincho</vt:lpstr>
      <vt:lpstr>Aptos</vt:lpstr>
      <vt:lpstr>Arial</vt:lpstr>
      <vt:lpstr>Calibri</vt:lpstr>
      <vt:lpstr>Courier New</vt:lpstr>
      <vt:lpstr>Wingdings</vt:lpstr>
      <vt:lpstr>Office Theme</vt:lpstr>
      <vt:lpstr>Breakout Session 3: Accelerated Settlement</vt:lpstr>
      <vt:lpstr>Accelerated Settlement - Hypothesis</vt:lpstr>
      <vt:lpstr>Accelerated Settlement - Hypothesis</vt:lpstr>
      <vt:lpstr>Accelerated Settlement – Summary Observations on Hypothesis</vt:lpstr>
      <vt:lpstr>Accelerated Settlement – Detailed Findings</vt:lpstr>
      <vt:lpstr>Accelerated Settlement – Proposed Next Steps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Miriam Breil</dc:creator>
  <cp:lastModifiedBy>William Hodash</cp:lastModifiedBy>
  <cp:revision>8</cp:revision>
  <dcterms:created xsi:type="dcterms:W3CDTF">2024-07-09T14:15:00Z</dcterms:created>
  <dcterms:modified xsi:type="dcterms:W3CDTF">2025-05-07T16:56:45Z</dcterms:modified>
</cp:coreProperties>
</file>